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314" r:id="rId2"/>
    <p:sldId id="353" r:id="rId3"/>
    <p:sldId id="322" r:id="rId4"/>
    <p:sldId id="354" r:id="rId5"/>
    <p:sldId id="356" r:id="rId6"/>
    <p:sldId id="342" r:id="rId7"/>
    <p:sldId id="355" r:id="rId8"/>
    <p:sldId id="343" r:id="rId9"/>
    <p:sldId id="344" r:id="rId10"/>
    <p:sldId id="345" r:id="rId11"/>
    <p:sldId id="349" r:id="rId12"/>
    <p:sldId id="338" r:id="rId13"/>
    <p:sldId id="337" r:id="rId14"/>
    <p:sldId id="346" r:id="rId15"/>
    <p:sldId id="323" r:id="rId16"/>
    <p:sldId id="326" r:id="rId17"/>
    <p:sldId id="340" r:id="rId18"/>
    <p:sldId id="357"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84" autoAdjust="0"/>
    <p:restoredTop sz="79379" autoAdjust="0"/>
  </p:normalViewPr>
  <p:slideViewPr>
    <p:cSldViewPr snapToGrid="0">
      <p:cViewPr varScale="1">
        <p:scale>
          <a:sx n="91" d="100"/>
          <a:sy n="91" d="100"/>
        </p:scale>
        <p:origin x="211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E3B02A-5529-4F31-B42A-8706FB33FEEF}" type="datetimeFigureOut">
              <a:rPr lang="en-US" smtClean="0"/>
              <a:t>10/31/2023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CDC9A8-5E2F-45A6-80FB-CB62815ABD29}" type="slidenum">
              <a:rPr lang="en-US" smtClean="0"/>
              <a:t>‹#›</a:t>
            </a:fld>
            <a:endParaRPr lang="en-US"/>
          </a:p>
        </p:txBody>
      </p:sp>
    </p:spTree>
    <p:extLst>
      <p:ext uri="{BB962C8B-B14F-4D97-AF65-F5344CB8AC3E}">
        <p14:creationId xmlns:p14="http://schemas.microsoft.com/office/powerpoint/2010/main" val="100702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CDC9A8-5E2F-45A6-80FB-CB62815ABD29}" type="slidenum">
              <a:rPr lang="en-US" smtClean="0"/>
              <a:t>4</a:t>
            </a:fld>
            <a:endParaRPr lang="en-US"/>
          </a:p>
        </p:txBody>
      </p:sp>
    </p:spTree>
    <p:extLst>
      <p:ext uri="{BB962C8B-B14F-4D97-AF65-F5344CB8AC3E}">
        <p14:creationId xmlns:p14="http://schemas.microsoft.com/office/powerpoint/2010/main" val="3750226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CDC9A8-5E2F-45A6-80FB-CB62815ABD29}" type="slidenum">
              <a:rPr lang="en-US" smtClean="0"/>
              <a:t>14</a:t>
            </a:fld>
            <a:endParaRPr lang="en-US"/>
          </a:p>
        </p:txBody>
      </p:sp>
    </p:spTree>
    <p:extLst>
      <p:ext uri="{BB962C8B-B14F-4D97-AF65-F5344CB8AC3E}">
        <p14:creationId xmlns:p14="http://schemas.microsoft.com/office/powerpoint/2010/main" val="4034191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CDC9A8-5E2F-45A6-80FB-CB62815ABD29}" type="slidenum">
              <a:rPr lang="en-US" smtClean="0"/>
              <a:t>15</a:t>
            </a:fld>
            <a:endParaRPr lang="en-US"/>
          </a:p>
        </p:txBody>
      </p:sp>
    </p:spTree>
    <p:extLst>
      <p:ext uri="{BB962C8B-B14F-4D97-AF65-F5344CB8AC3E}">
        <p14:creationId xmlns:p14="http://schemas.microsoft.com/office/powerpoint/2010/main" val="2311971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CDC9A8-5E2F-45A6-80FB-CB62815ABD29}" type="slidenum">
              <a:rPr lang="en-US" smtClean="0"/>
              <a:t>16</a:t>
            </a:fld>
            <a:endParaRPr lang="en-US"/>
          </a:p>
        </p:txBody>
      </p:sp>
    </p:spTree>
    <p:extLst>
      <p:ext uri="{BB962C8B-B14F-4D97-AF65-F5344CB8AC3E}">
        <p14:creationId xmlns:p14="http://schemas.microsoft.com/office/powerpoint/2010/main" val="2042427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CDC9A8-5E2F-45A6-80FB-CB62815ABD29}" type="slidenum">
              <a:rPr lang="en-US" smtClean="0"/>
              <a:t>17</a:t>
            </a:fld>
            <a:endParaRPr lang="en-US"/>
          </a:p>
        </p:txBody>
      </p:sp>
    </p:spTree>
    <p:extLst>
      <p:ext uri="{BB962C8B-B14F-4D97-AF65-F5344CB8AC3E}">
        <p14:creationId xmlns:p14="http://schemas.microsoft.com/office/powerpoint/2010/main" val="1376622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CDC9A8-5E2F-45A6-80FB-CB62815ABD29}" type="slidenum">
              <a:rPr lang="en-US" smtClean="0"/>
              <a:t>18</a:t>
            </a:fld>
            <a:endParaRPr lang="en-US"/>
          </a:p>
        </p:txBody>
      </p:sp>
    </p:spTree>
    <p:extLst>
      <p:ext uri="{BB962C8B-B14F-4D97-AF65-F5344CB8AC3E}">
        <p14:creationId xmlns:p14="http://schemas.microsoft.com/office/powerpoint/2010/main" val="127492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CDC9A8-5E2F-45A6-80FB-CB62815ABD29}" type="slidenum">
              <a:rPr lang="en-US" smtClean="0"/>
              <a:t>5</a:t>
            </a:fld>
            <a:endParaRPr lang="en-US"/>
          </a:p>
        </p:txBody>
      </p:sp>
    </p:spTree>
    <p:extLst>
      <p:ext uri="{BB962C8B-B14F-4D97-AF65-F5344CB8AC3E}">
        <p14:creationId xmlns:p14="http://schemas.microsoft.com/office/powerpoint/2010/main" val="4245156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CDC9A8-5E2F-45A6-80FB-CB62815ABD29}" type="slidenum">
              <a:rPr lang="en-US" smtClean="0"/>
              <a:t>6</a:t>
            </a:fld>
            <a:endParaRPr lang="en-US"/>
          </a:p>
        </p:txBody>
      </p:sp>
    </p:spTree>
    <p:extLst>
      <p:ext uri="{BB962C8B-B14F-4D97-AF65-F5344CB8AC3E}">
        <p14:creationId xmlns:p14="http://schemas.microsoft.com/office/powerpoint/2010/main" val="4215025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CDC9A8-5E2F-45A6-80FB-CB62815ABD29}" type="slidenum">
              <a:rPr lang="en-US" smtClean="0"/>
              <a:t>7</a:t>
            </a:fld>
            <a:endParaRPr lang="en-US"/>
          </a:p>
        </p:txBody>
      </p:sp>
    </p:spTree>
    <p:extLst>
      <p:ext uri="{BB962C8B-B14F-4D97-AF65-F5344CB8AC3E}">
        <p14:creationId xmlns:p14="http://schemas.microsoft.com/office/powerpoint/2010/main" val="715940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CDC9A8-5E2F-45A6-80FB-CB62815ABD29}" type="slidenum">
              <a:rPr lang="en-US" smtClean="0"/>
              <a:t>8</a:t>
            </a:fld>
            <a:endParaRPr lang="en-US"/>
          </a:p>
        </p:txBody>
      </p:sp>
    </p:spTree>
    <p:extLst>
      <p:ext uri="{BB962C8B-B14F-4D97-AF65-F5344CB8AC3E}">
        <p14:creationId xmlns:p14="http://schemas.microsoft.com/office/powerpoint/2010/main" val="3391889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CDC9A8-5E2F-45A6-80FB-CB62815ABD29}" type="slidenum">
              <a:rPr lang="en-US" smtClean="0"/>
              <a:t>9</a:t>
            </a:fld>
            <a:endParaRPr lang="en-US"/>
          </a:p>
        </p:txBody>
      </p:sp>
    </p:spTree>
    <p:extLst>
      <p:ext uri="{BB962C8B-B14F-4D97-AF65-F5344CB8AC3E}">
        <p14:creationId xmlns:p14="http://schemas.microsoft.com/office/powerpoint/2010/main" val="244436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0ACDC9A8-5E2F-45A6-80FB-CB62815ABD29}" type="slidenum">
              <a:rPr lang="en-US" smtClean="0"/>
              <a:t>11</a:t>
            </a:fld>
            <a:endParaRPr lang="en-US"/>
          </a:p>
        </p:txBody>
      </p:sp>
    </p:spTree>
    <p:extLst>
      <p:ext uri="{BB962C8B-B14F-4D97-AF65-F5344CB8AC3E}">
        <p14:creationId xmlns:p14="http://schemas.microsoft.com/office/powerpoint/2010/main" val="732706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CDC9A8-5E2F-45A6-80FB-CB62815ABD29}" type="slidenum">
              <a:rPr lang="en-US" smtClean="0"/>
              <a:t>12</a:t>
            </a:fld>
            <a:endParaRPr lang="en-US"/>
          </a:p>
        </p:txBody>
      </p:sp>
    </p:spTree>
    <p:extLst>
      <p:ext uri="{BB962C8B-B14F-4D97-AF65-F5344CB8AC3E}">
        <p14:creationId xmlns:p14="http://schemas.microsoft.com/office/powerpoint/2010/main" val="2887923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Enrollees will need to use a password to get logged in. (For the 2021 plan year everyone will need to login and upload the information in the system.) </a:t>
            </a:r>
          </a:p>
        </p:txBody>
      </p:sp>
      <p:sp>
        <p:nvSpPr>
          <p:cNvPr id="4" name="Slide Number Placeholder 3"/>
          <p:cNvSpPr>
            <a:spLocks noGrp="1"/>
          </p:cNvSpPr>
          <p:nvPr>
            <p:ph type="sldNum" sz="quarter" idx="5"/>
          </p:nvPr>
        </p:nvSpPr>
        <p:spPr/>
        <p:txBody>
          <a:bodyPr/>
          <a:lstStyle/>
          <a:p>
            <a:fld id="{0ACDC9A8-5E2F-45A6-80FB-CB62815ABD29}" type="slidenum">
              <a:rPr lang="en-US" smtClean="0"/>
              <a:t>13</a:t>
            </a:fld>
            <a:endParaRPr lang="en-US"/>
          </a:p>
        </p:txBody>
      </p:sp>
    </p:spTree>
    <p:extLst>
      <p:ext uri="{BB962C8B-B14F-4D97-AF65-F5344CB8AC3E}">
        <p14:creationId xmlns:p14="http://schemas.microsoft.com/office/powerpoint/2010/main" val="419080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E8B5DB-7467-46E6-B8F5-078A6AFEB84D}"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2EB7E-B148-415B-B344-79D9142B9699}" type="slidenum">
              <a:rPr lang="en-US" smtClean="0"/>
              <a:t>‹#›</a:t>
            </a:fld>
            <a:endParaRPr lang="en-US"/>
          </a:p>
        </p:txBody>
      </p:sp>
    </p:spTree>
    <p:extLst>
      <p:ext uri="{BB962C8B-B14F-4D97-AF65-F5344CB8AC3E}">
        <p14:creationId xmlns:p14="http://schemas.microsoft.com/office/powerpoint/2010/main" val="163760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E8B5DB-7467-46E6-B8F5-078A6AFEB84D}"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2EB7E-B148-415B-B344-79D9142B9699}" type="slidenum">
              <a:rPr lang="en-US" smtClean="0"/>
              <a:t>‹#›</a:t>
            </a:fld>
            <a:endParaRPr lang="en-US"/>
          </a:p>
        </p:txBody>
      </p:sp>
    </p:spTree>
    <p:extLst>
      <p:ext uri="{BB962C8B-B14F-4D97-AF65-F5344CB8AC3E}">
        <p14:creationId xmlns:p14="http://schemas.microsoft.com/office/powerpoint/2010/main" val="4218930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E8B5DB-7467-46E6-B8F5-078A6AFEB84D}"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2EB7E-B148-415B-B344-79D9142B9699}" type="slidenum">
              <a:rPr lang="en-US" smtClean="0"/>
              <a:t>‹#›</a:t>
            </a:fld>
            <a:endParaRPr lang="en-US"/>
          </a:p>
        </p:txBody>
      </p:sp>
    </p:spTree>
    <p:extLst>
      <p:ext uri="{BB962C8B-B14F-4D97-AF65-F5344CB8AC3E}">
        <p14:creationId xmlns:p14="http://schemas.microsoft.com/office/powerpoint/2010/main" val="4177934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E8B5DB-7467-46E6-B8F5-078A6AFEB84D}"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2EB7E-B148-415B-B344-79D9142B9699}" type="slidenum">
              <a:rPr lang="en-US" smtClean="0"/>
              <a:t>‹#›</a:t>
            </a:fld>
            <a:endParaRPr lang="en-US"/>
          </a:p>
        </p:txBody>
      </p:sp>
    </p:spTree>
    <p:extLst>
      <p:ext uri="{BB962C8B-B14F-4D97-AF65-F5344CB8AC3E}">
        <p14:creationId xmlns:p14="http://schemas.microsoft.com/office/powerpoint/2010/main" val="4115941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E8B5DB-7467-46E6-B8F5-078A6AFEB84D}"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2EB7E-B148-415B-B344-79D9142B9699}" type="slidenum">
              <a:rPr lang="en-US" smtClean="0"/>
              <a:t>‹#›</a:t>
            </a:fld>
            <a:endParaRPr lang="en-US"/>
          </a:p>
        </p:txBody>
      </p:sp>
    </p:spTree>
    <p:extLst>
      <p:ext uri="{BB962C8B-B14F-4D97-AF65-F5344CB8AC3E}">
        <p14:creationId xmlns:p14="http://schemas.microsoft.com/office/powerpoint/2010/main" val="261222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E8B5DB-7467-46E6-B8F5-078A6AFEB84D}" type="datetimeFigureOut">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2EB7E-B148-415B-B344-79D9142B9699}" type="slidenum">
              <a:rPr lang="en-US" smtClean="0"/>
              <a:t>‹#›</a:t>
            </a:fld>
            <a:endParaRPr lang="en-US"/>
          </a:p>
        </p:txBody>
      </p:sp>
    </p:spTree>
    <p:extLst>
      <p:ext uri="{BB962C8B-B14F-4D97-AF65-F5344CB8AC3E}">
        <p14:creationId xmlns:p14="http://schemas.microsoft.com/office/powerpoint/2010/main" val="232590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E8B5DB-7467-46E6-B8F5-078A6AFEB84D}" type="datetimeFigureOut">
              <a:rPr lang="en-US" smtClean="0"/>
              <a:t>10/31/2023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92EB7E-B148-415B-B344-79D9142B9699}" type="slidenum">
              <a:rPr lang="en-US" smtClean="0"/>
              <a:t>‹#›</a:t>
            </a:fld>
            <a:endParaRPr lang="en-US"/>
          </a:p>
        </p:txBody>
      </p:sp>
    </p:spTree>
    <p:extLst>
      <p:ext uri="{BB962C8B-B14F-4D97-AF65-F5344CB8AC3E}">
        <p14:creationId xmlns:p14="http://schemas.microsoft.com/office/powerpoint/2010/main" val="2156861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E8B5DB-7467-46E6-B8F5-078A6AFEB84D}" type="datetimeFigureOut">
              <a:rPr lang="en-US" smtClean="0"/>
              <a:t>10/31/2023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92EB7E-B148-415B-B344-79D9142B9699}" type="slidenum">
              <a:rPr lang="en-US" smtClean="0"/>
              <a:t>‹#›</a:t>
            </a:fld>
            <a:endParaRPr lang="en-US"/>
          </a:p>
        </p:txBody>
      </p:sp>
    </p:spTree>
    <p:extLst>
      <p:ext uri="{BB962C8B-B14F-4D97-AF65-F5344CB8AC3E}">
        <p14:creationId xmlns:p14="http://schemas.microsoft.com/office/powerpoint/2010/main" val="3367784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E8B5DB-7467-46E6-B8F5-078A6AFEB84D}" type="datetimeFigureOut">
              <a:rPr lang="en-US" smtClean="0"/>
              <a:t>10/31/2023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92EB7E-B148-415B-B344-79D9142B9699}" type="slidenum">
              <a:rPr lang="en-US" smtClean="0"/>
              <a:t>‹#›</a:t>
            </a:fld>
            <a:endParaRPr lang="en-US"/>
          </a:p>
        </p:txBody>
      </p:sp>
    </p:spTree>
    <p:extLst>
      <p:ext uri="{BB962C8B-B14F-4D97-AF65-F5344CB8AC3E}">
        <p14:creationId xmlns:p14="http://schemas.microsoft.com/office/powerpoint/2010/main" val="2966366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E8B5DB-7467-46E6-B8F5-078A6AFEB84D}" type="datetimeFigureOut">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2EB7E-B148-415B-B344-79D9142B9699}" type="slidenum">
              <a:rPr lang="en-US" smtClean="0"/>
              <a:t>‹#›</a:t>
            </a:fld>
            <a:endParaRPr lang="en-US"/>
          </a:p>
        </p:txBody>
      </p:sp>
    </p:spTree>
    <p:extLst>
      <p:ext uri="{BB962C8B-B14F-4D97-AF65-F5344CB8AC3E}">
        <p14:creationId xmlns:p14="http://schemas.microsoft.com/office/powerpoint/2010/main" val="388193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E8B5DB-7467-46E6-B8F5-078A6AFEB84D}" type="datetimeFigureOut">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2EB7E-B148-415B-B344-79D9142B9699}" type="slidenum">
              <a:rPr lang="en-US" smtClean="0"/>
              <a:t>‹#›</a:t>
            </a:fld>
            <a:endParaRPr lang="en-US"/>
          </a:p>
        </p:txBody>
      </p:sp>
    </p:spTree>
    <p:extLst>
      <p:ext uri="{BB962C8B-B14F-4D97-AF65-F5344CB8AC3E}">
        <p14:creationId xmlns:p14="http://schemas.microsoft.com/office/powerpoint/2010/main" val="1191061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E8B5DB-7467-46E6-B8F5-078A6AFEB84D}" type="datetimeFigureOut">
              <a:rPr lang="en-US" smtClean="0"/>
              <a:t>10/31/2023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2EB7E-B148-415B-B344-79D9142B9699}" type="slidenum">
              <a:rPr lang="en-US" smtClean="0"/>
              <a:t>‹#›</a:t>
            </a:fld>
            <a:endParaRPr lang="en-US"/>
          </a:p>
        </p:txBody>
      </p:sp>
    </p:spTree>
    <p:extLst>
      <p:ext uri="{BB962C8B-B14F-4D97-AF65-F5344CB8AC3E}">
        <p14:creationId xmlns:p14="http://schemas.microsoft.com/office/powerpoint/2010/main" val="26362921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aviben.lh1ondemand.com/Login.aspx?ReturnUrl=/" TargetMode="External"/><Relationship Id="rId5" Type="http://schemas.openxmlformats.org/officeDocument/2006/relationships/image" Target="cid:image002.jpg@01D72D46.3EEDA000" TargetMode="Externa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19.png"/><Relationship Id="rId4" Type="http://schemas.openxmlformats.org/officeDocument/2006/relationships/image" Target="cid:image004.jpg@01D72D46.3EEDA00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www.youtube.com/watch?v=2xC786uZ2OM" TargetMode="External"/><Relationship Id="rId5" Type="http://schemas.openxmlformats.org/officeDocument/2006/relationships/hyperlink" Target="https://aviben.lh1ondemand.com/Login.aspx?ReturnUrl=/" TargetMode="External"/><Relationship Id="rId4" Type="http://schemas.openxmlformats.org/officeDocument/2006/relationships/hyperlink" Target="https://aviben.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chris@aviben.com" TargetMode="External"/><Relationship Id="rId2" Type="http://schemas.openxmlformats.org/officeDocument/2006/relationships/hyperlink" Target="http://www.aviben.com/" TargetMode="External"/><Relationship Id="rId1" Type="http://schemas.openxmlformats.org/officeDocument/2006/relationships/slideLayout" Target="../slideLayouts/slideLayout7.xml"/><Relationship Id="rId5" Type="http://schemas.openxmlformats.org/officeDocument/2006/relationships/hyperlink" Target="mailto:brian@aviben.com" TargetMode="Externa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hyperlink" Target="mailto:planadmin@aviben.com" TargetMode="External"/><Relationship Id="rId2" Type="http://schemas.openxmlformats.org/officeDocument/2006/relationships/hyperlink" Target="mailto:katie@aviben.com" TargetMode="Externa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hyperlink" Target="mailto:claimsupport@aviben.com" TargetMode="External"/><Relationship Id="rId4" Type="http://schemas.openxmlformats.org/officeDocument/2006/relationships/hyperlink" Target="mailto:benefitprocessing@aviben.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hyperlink" Target="https://aviben.lh1ondemand.com/Login.aspx?ReturnUrl=/" TargetMode="External"/><Relationship Id="rId4" Type="http://schemas.openxmlformats.org/officeDocument/2006/relationships/hyperlink" Target="https://aviben.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hyperlink" Target="https://play.google.com/store/apps/details?id=com.lighthouse1.mobilebenefits.esn"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3.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creativecommons.org/licenses/by-sa/3.0/" TargetMode="External"/><Relationship Id="rId5" Type="http://schemas.openxmlformats.org/officeDocument/2006/relationships/hyperlink" Target="http://www.mshba.com/vb/t31700.html" TargetMode="Externa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t="-28000" b="-28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E514803-F9EB-414A-AC94-924951783759}"/>
              </a:ext>
            </a:extLst>
          </p:cNvPr>
          <p:cNvSpPr/>
          <p:nvPr/>
        </p:nvSpPr>
        <p:spPr bwMode="auto">
          <a:xfrm>
            <a:off x="0" y="-35858"/>
            <a:ext cx="9144000" cy="2310427"/>
          </a:xfrm>
          <a:prstGeom prst="rect">
            <a:avLst/>
          </a:prstGeom>
          <a:solidFill>
            <a:srgbClr val="00529C">
              <a:alpha val="76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a:ln>
                <a:noFill/>
              </a:ln>
              <a:solidFill>
                <a:schemeClr val="tx1"/>
              </a:solidFill>
              <a:effectLst/>
              <a:latin typeface="Arial" charset="0"/>
            </a:endParaRPr>
          </a:p>
        </p:txBody>
      </p:sp>
      <p:sp>
        <p:nvSpPr>
          <p:cNvPr id="2" name="TextBox 1"/>
          <p:cNvSpPr txBox="1"/>
          <p:nvPr/>
        </p:nvSpPr>
        <p:spPr>
          <a:xfrm>
            <a:off x="289932" y="341278"/>
            <a:ext cx="8686799" cy="1446550"/>
          </a:xfrm>
          <a:prstGeom prst="rect">
            <a:avLst/>
          </a:prstGeom>
          <a:noFill/>
        </p:spPr>
        <p:txBody>
          <a:bodyPr wrap="square" rtlCol="0">
            <a:spAutoFit/>
          </a:bodyPr>
          <a:lstStyle/>
          <a:p>
            <a:pPr algn="ctr">
              <a:defRPr/>
            </a:pPr>
            <a:r>
              <a:rPr lang="en-US" sz="4400" dirty="0">
                <a:solidFill>
                  <a:schemeClr val="bg1"/>
                </a:solidFill>
                <a:latin typeface="+mj-lt"/>
                <a:cs typeface="Times New Roman" pitchFamily="18" charset="0"/>
              </a:rPr>
              <a:t>FLEXIBLE SPENDING ACCOUNT </a:t>
            </a:r>
          </a:p>
          <a:p>
            <a:pPr algn="ctr">
              <a:defRPr/>
            </a:pPr>
            <a:r>
              <a:rPr lang="en-US" sz="4400" dirty="0">
                <a:solidFill>
                  <a:schemeClr val="bg1"/>
                </a:solidFill>
                <a:latin typeface="+mj-lt"/>
                <a:cs typeface="Times New Roman" pitchFamily="18" charset="0"/>
              </a:rPr>
              <a:t>125 PLAN</a:t>
            </a:r>
          </a:p>
        </p:txBody>
      </p:sp>
      <p:sp>
        <p:nvSpPr>
          <p:cNvPr id="3" name="TextBox 2"/>
          <p:cNvSpPr txBox="1"/>
          <p:nvPr/>
        </p:nvSpPr>
        <p:spPr>
          <a:xfrm>
            <a:off x="436090" y="1670859"/>
            <a:ext cx="7304225" cy="369332"/>
          </a:xfrm>
          <a:prstGeom prst="rect">
            <a:avLst/>
          </a:prstGeom>
          <a:noFill/>
        </p:spPr>
        <p:txBody>
          <a:bodyPr wrap="square" rtlCol="0">
            <a:spAutoFit/>
          </a:bodyPr>
          <a:lstStyle/>
          <a:p>
            <a:r>
              <a:rPr lang="en-US" i="1" dirty="0">
                <a:solidFill>
                  <a:schemeClr val="bg1"/>
                </a:solidFill>
              </a:rPr>
              <a:t>Presented by The Aviben Team</a:t>
            </a:r>
          </a:p>
        </p:txBody>
      </p:sp>
      <p:sp>
        <p:nvSpPr>
          <p:cNvPr id="18" name="Rectangle 17">
            <a:extLst>
              <a:ext uri="{FF2B5EF4-FFF2-40B4-BE49-F238E27FC236}">
                <a16:creationId xmlns:a16="http://schemas.microsoft.com/office/drawing/2014/main" xmlns="" id="{3274EE32-141C-48A0-84C2-43B8CA60FB37}"/>
              </a:ext>
            </a:extLst>
          </p:cNvPr>
          <p:cNvSpPr/>
          <p:nvPr/>
        </p:nvSpPr>
        <p:spPr bwMode="auto">
          <a:xfrm>
            <a:off x="0" y="6450018"/>
            <a:ext cx="9144000" cy="271988"/>
          </a:xfrm>
          <a:prstGeom prst="rect">
            <a:avLst/>
          </a:prstGeom>
          <a:solidFill>
            <a:srgbClr val="EDA23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xmlns="" id="{0E0A167B-8825-4D5E-8C41-9082C794269C}"/>
              </a:ext>
            </a:extLst>
          </p:cNvPr>
          <p:cNvSpPr/>
          <p:nvPr/>
        </p:nvSpPr>
        <p:spPr bwMode="auto">
          <a:xfrm>
            <a:off x="0" y="6586012"/>
            <a:ext cx="9144000" cy="271988"/>
          </a:xfrm>
          <a:prstGeom prst="rect">
            <a:avLst/>
          </a:prstGeom>
          <a:solidFill>
            <a:srgbClr val="0052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20" name="TextBox 19">
            <a:extLst>
              <a:ext uri="{FF2B5EF4-FFF2-40B4-BE49-F238E27FC236}">
                <a16:creationId xmlns:a16="http://schemas.microsoft.com/office/drawing/2014/main" xmlns="" id="{2927DDCF-330D-47B9-9EAD-258DA6321A9B}"/>
              </a:ext>
            </a:extLst>
          </p:cNvPr>
          <p:cNvSpPr txBox="1"/>
          <p:nvPr/>
        </p:nvSpPr>
        <p:spPr>
          <a:xfrm>
            <a:off x="7291137" y="1579357"/>
            <a:ext cx="1852863" cy="400110"/>
          </a:xfrm>
          <a:prstGeom prst="rect">
            <a:avLst/>
          </a:prstGeom>
          <a:noFill/>
        </p:spPr>
        <p:txBody>
          <a:bodyPr wrap="square" rtlCol="0">
            <a:spAutoFit/>
          </a:bodyPr>
          <a:lstStyle/>
          <a:p>
            <a:r>
              <a:rPr lang="en-US" sz="2000" i="1" dirty="0">
                <a:solidFill>
                  <a:schemeClr val="bg1"/>
                </a:solidFill>
              </a:rPr>
              <a:t>               2023</a:t>
            </a:r>
          </a:p>
        </p:txBody>
      </p:sp>
      <p:pic>
        <p:nvPicPr>
          <p:cNvPr id="11" name="Picture 10">
            <a:extLst>
              <a:ext uri="{FF2B5EF4-FFF2-40B4-BE49-F238E27FC236}">
                <a16:creationId xmlns:a16="http://schemas.microsoft.com/office/drawing/2014/main" xmlns="" id="{E79FE510-1BD1-476D-ABCC-42C6724B5A6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13" y="5277756"/>
            <a:ext cx="2601595" cy="1104265"/>
          </a:xfrm>
          <a:prstGeom prst="rect">
            <a:avLst/>
          </a:prstGeom>
          <a:noFill/>
          <a:ln>
            <a:noFill/>
          </a:ln>
        </p:spPr>
      </p:pic>
    </p:spTree>
    <p:extLst>
      <p:ext uri="{BB962C8B-B14F-4D97-AF65-F5344CB8AC3E}">
        <p14:creationId xmlns:p14="http://schemas.microsoft.com/office/powerpoint/2010/main" val="391334513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3274EE32-141C-48A0-84C2-43B8CA60FB37}"/>
              </a:ext>
            </a:extLst>
          </p:cNvPr>
          <p:cNvSpPr/>
          <p:nvPr/>
        </p:nvSpPr>
        <p:spPr bwMode="auto">
          <a:xfrm>
            <a:off x="0" y="6450018"/>
            <a:ext cx="9144000" cy="271988"/>
          </a:xfrm>
          <a:prstGeom prst="rect">
            <a:avLst/>
          </a:prstGeom>
          <a:solidFill>
            <a:srgbClr val="EDA23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xmlns="" id="{0E0A167B-8825-4D5E-8C41-9082C794269C}"/>
              </a:ext>
            </a:extLst>
          </p:cNvPr>
          <p:cNvSpPr/>
          <p:nvPr/>
        </p:nvSpPr>
        <p:spPr bwMode="auto">
          <a:xfrm>
            <a:off x="0" y="6586012"/>
            <a:ext cx="9144000" cy="271988"/>
          </a:xfrm>
          <a:prstGeom prst="rect">
            <a:avLst/>
          </a:prstGeom>
          <a:solidFill>
            <a:srgbClr val="0052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xmlns="" id="{F329C926-18A5-4CED-8ED5-90A08712D652}"/>
              </a:ext>
            </a:extLst>
          </p:cNvPr>
          <p:cNvSpPr/>
          <p:nvPr/>
        </p:nvSpPr>
        <p:spPr bwMode="auto">
          <a:xfrm>
            <a:off x="0" y="0"/>
            <a:ext cx="9144000" cy="135994"/>
          </a:xfrm>
          <a:prstGeom prst="rect">
            <a:avLst/>
          </a:prstGeom>
          <a:solidFill>
            <a:srgbClr val="0052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17" name="Title 1">
            <a:extLst>
              <a:ext uri="{FF2B5EF4-FFF2-40B4-BE49-F238E27FC236}">
                <a16:creationId xmlns:a16="http://schemas.microsoft.com/office/drawing/2014/main" xmlns="" id="{C5E3997E-0D1E-4738-9DA9-E60F40737851}"/>
              </a:ext>
            </a:extLst>
          </p:cNvPr>
          <p:cNvSpPr>
            <a:spLocks noGrp="1"/>
          </p:cNvSpPr>
          <p:nvPr>
            <p:ph type="title"/>
          </p:nvPr>
        </p:nvSpPr>
        <p:spPr>
          <a:xfrm>
            <a:off x="457200" y="118872"/>
            <a:ext cx="8229600" cy="1143000"/>
          </a:xfrm>
          <a:noFill/>
        </p:spPr>
        <p:txBody>
          <a:bodyPr>
            <a:normAutofit/>
          </a:bodyPr>
          <a:lstStyle/>
          <a:p>
            <a:pPr algn="ctr"/>
            <a:r>
              <a:rPr lang="en-US" b="1" dirty="0">
                <a:solidFill>
                  <a:srgbClr val="00529C"/>
                </a:solidFill>
                <a:cs typeface="Arial" panose="020B0604020202020204" pitchFamily="34" charset="0"/>
              </a:rPr>
              <a:t>Health Shopper</a:t>
            </a:r>
          </a:p>
        </p:txBody>
      </p:sp>
      <p:pic>
        <p:nvPicPr>
          <p:cNvPr id="16" name="Picture 15">
            <a:extLst>
              <a:ext uri="{FF2B5EF4-FFF2-40B4-BE49-F238E27FC236}">
                <a16:creationId xmlns:a16="http://schemas.microsoft.com/office/drawing/2014/main" xmlns="" id="{D9099FEA-5E8D-4DE0-B5CA-AA8EA5BB31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9467" y="5065601"/>
            <a:ext cx="2698443" cy="1248423"/>
          </a:xfrm>
          <a:prstGeom prst="rect">
            <a:avLst/>
          </a:prstGeom>
        </p:spPr>
      </p:pic>
      <p:pic>
        <p:nvPicPr>
          <p:cNvPr id="6" name="Picture 5">
            <a:extLst>
              <a:ext uri="{FF2B5EF4-FFF2-40B4-BE49-F238E27FC236}">
                <a16:creationId xmlns:a16="http://schemas.microsoft.com/office/drawing/2014/main" xmlns="" id="{039F2A8D-75B5-438A-87D5-E7DC3345C15F}"/>
              </a:ext>
            </a:extLst>
          </p:cNvPr>
          <p:cNvPicPr>
            <a:picLocks noChangeAspect="1"/>
          </p:cNvPicPr>
          <p:nvPr/>
        </p:nvPicPr>
        <p:blipFill>
          <a:blip r:embed="rId3"/>
          <a:stretch>
            <a:fillRect/>
          </a:stretch>
        </p:blipFill>
        <p:spPr>
          <a:xfrm>
            <a:off x="2686050" y="2333625"/>
            <a:ext cx="3771900" cy="2190750"/>
          </a:xfrm>
          <a:prstGeom prst="rect">
            <a:avLst/>
          </a:prstGeom>
        </p:spPr>
      </p:pic>
      <p:sp>
        <p:nvSpPr>
          <p:cNvPr id="7" name="TextBox 6">
            <a:extLst>
              <a:ext uri="{FF2B5EF4-FFF2-40B4-BE49-F238E27FC236}">
                <a16:creationId xmlns:a16="http://schemas.microsoft.com/office/drawing/2014/main" xmlns="" id="{33E2D0C0-2C44-482F-AC0E-BFFCBD5D04F7}"/>
              </a:ext>
            </a:extLst>
          </p:cNvPr>
          <p:cNvSpPr txBox="1"/>
          <p:nvPr/>
        </p:nvSpPr>
        <p:spPr>
          <a:xfrm>
            <a:off x="1374289" y="4624469"/>
            <a:ext cx="6395421" cy="646331"/>
          </a:xfrm>
          <a:prstGeom prst="rect">
            <a:avLst/>
          </a:prstGeom>
          <a:noFill/>
        </p:spPr>
        <p:txBody>
          <a:bodyPr wrap="square" rtlCol="0">
            <a:spAutoFit/>
          </a:bodyPr>
          <a:lstStyle/>
          <a:p>
            <a:pPr algn="ctr"/>
            <a:r>
              <a:rPr lang="en-US" dirty="0"/>
              <a:t>Click on the Eligibility list to find what items are eligible for purchase with your FSA funds</a:t>
            </a:r>
          </a:p>
        </p:txBody>
      </p:sp>
      <p:pic>
        <p:nvPicPr>
          <p:cNvPr id="5" name="Picture 4">
            <a:extLst>
              <a:ext uri="{FF2B5EF4-FFF2-40B4-BE49-F238E27FC236}">
                <a16:creationId xmlns:a16="http://schemas.microsoft.com/office/drawing/2014/main" xmlns="" id="{D6CD9DB6-0F67-49E6-98DA-2C4D931B8CB8}"/>
              </a:ext>
            </a:extLst>
          </p:cNvPr>
          <p:cNvPicPr>
            <a:picLocks noChangeAspect="1"/>
          </p:cNvPicPr>
          <p:nvPr/>
        </p:nvPicPr>
        <p:blipFill>
          <a:blip r:embed="rId4"/>
          <a:stretch>
            <a:fillRect/>
          </a:stretch>
        </p:blipFill>
        <p:spPr>
          <a:xfrm>
            <a:off x="815013" y="923803"/>
            <a:ext cx="7513971" cy="1409822"/>
          </a:xfrm>
          <a:prstGeom prst="rect">
            <a:avLst/>
          </a:prstGeom>
        </p:spPr>
      </p:pic>
      <p:sp>
        <p:nvSpPr>
          <p:cNvPr id="2" name="Oval 1">
            <a:extLst>
              <a:ext uri="{FF2B5EF4-FFF2-40B4-BE49-F238E27FC236}">
                <a16:creationId xmlns:a16="http://schemas.microsoft.com/office/drawing/2014/main" xmlns="" id="{BC8DB944-7D01-9410-5BE3-C31807EEEDFF}"/>
              </a:ext>
            </a:extLst>
          </p:cNvPr>
          <p:cNvSpPr/>
          <p:nvPr/>
        </p:nvSpPr>
        <p:spPr>
          <a:xfrm>
            <a:off x="4682166" y="3580482"/>
            <a:ext cx="1410159" cy="359241"/>
          </a:xfrm>
          <a:prstGeom prst="ellipse">
            <a:avLst/>
          </a:prstGeom>
          <a:noFill/>
          <a:ln w="38100">
            <a:solidFill>
              <a:srgbClr val="0052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107363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3274EE32-141C-48A0-84C2-43B8CA60FB37}"/>
              </a:ext>
            </a:extLst>
          </p:cNvPr>
          <p:cNvSpPr/>
          <p:nvPr/>
        </p:nvSpPr>
        <p:spPr bwMode="auto">
          <a:xfrm>
            <a:off x="0" y="6450018"/>
            <a:ext cx="9144000" cy="271988"/>
          </a:xfrm>
          <a:prstGeom prst="rect">
            <a:avLst/>
          </a:prstGeom>
          <a:solidFill>
            <a:srgbClr val="EDA23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xmlns="" id="{0E0A167B-8825-4D5E-8C41-9082C794269C}"/>
              </a:ext>
            </a:extLst>
          </p:cNvPr>
          <p:cNvSpPr/>
          <p:nvPr/>
        </p:nvSpPr>
        <p:spPr bwMode="auto">
          <a:xfrm>
            <a:off x="0" y="6586012"/>
            <a:ext cx="9144000" cy="271988"/>
          </a:xfrm>
          <a:prstGeom prst="rect">
            <a:avLst/>
          </a:prstGeom>
          <a:solidFill>
            <a:srgbClr val="0052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xmlns="" id="{F329C926-18A5-4CED-8ED5-90A08712D652}"/>
              </a:ext>
            </a:extLst>
          </p:cNvPr>
          <p:cNvSpPr/>
          <p:nvPr/>
        </p:nvSpPr>
        <p:spPr bwMode="auto">
          <a:xfrm>
            <a:off x="0" y="0"/>
            <a:ext cx="9144000" cy="135994"/>
          </a:xfrm>
          <a:prstGeom prst="rect">
            <a:avLst/>
          </a:prstGeom>
          <a:solidFill>
            <a:srgbClr val="0052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17" name="Title 1">
            <a:extLst>
              <a:ext uri="{FF2B5EF4-FFF2-40B4-BE49-F238E27FC236}">
                <a16:creationId xmlns:a16="http://schemas.microsoft.com/office/drawing/2014/main" xmlns="" id="{C5E3997E-0D1E-4738-9DA9-E60F40737851}"/>
              </a:ext>
            </a:extLst>
          </p:cNvPr>
          <p:cNvSpPr>
            <a:spLocks noGrp="1"/>
          </p:cNvSpPr>
          <p:nvPr>
            <p:ph type="title"/>
          </p:nvPr>
        </p:nvSpPr>
        <p:spPr>
          <a:xfrm>
            <a:off x="457200" y="118872"/>
            <a:ext cx="8229600" cy="1007006"/>
          </a:xfrm>
          <a:noFill/>
        </p:spPr>
        <p:txBody>
          <a:bodyPr>
            <a:normAutofit/>
          </a:bodyPr>
          <a:lstStyle/>
          <a:p>
            <a:pPr algn="ctr"/>
            <a:r>
              <a:rPr lang="en-US" b="1" dirty="0">
                <a:solidFill>
                  <a:srgbClr val="00529C"/>
                </a:solidFill>
                <a:cs typeface="Arial" panose="020B0604020202020204" pitchFamily="34" charset="0"/>
              </a:rPr>
              <a:t>Health Benefit Cards</a:t>
            </a:r>
          </a:p>
        </p:txBody>
      </p:sp>
      <p:pic>
        <p:nvPicPr>
          <p:cNvPr id="11" name="Picture 10">
            <a:extLst>
              <a:ext uri="{FF2B5EF4-FFF2-40B4-BE49-F238E27FC236}">
                <a16:creationId xmlns:a16="http://schemas.microsoft.com/office/drawing/2014/main" xmlns="" id="{619053E2-1A4A-4EB8-9280-44BFC428B81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2405" y="5345753"/>
            <a:ext cx="2601595" cy="1104265"/>
          </a:xfrm>
          <a:prstGeom prst="rect">
            <a:avLst/>
          </a:prstGeom>
          <a:noFill/>
          <a:ln>
            <a:noFill/>
          </a:ln>
        </p:spPr>
      </p:pic>
      <p:pic>
        <p:nvPicPr>
          <p:cNvPr id="5" name="Picture 4">
            <a:extLst>
              <a:ext uri="{FF2B5EF4-FFF2-40B4-BE49-F238E27FC236}">
                <a16:creationId xmlns:a16="http://schemas.microsoft.com/office/drawing/2014/main" xmlns="" id="{29F32815-8D16-4C21-A76F-43229EEFCECA}"/>
              </a:ext>
            </a:extLst>
          </p:cNvPr>
          <p:cNvPicPr>
            <a:picLocks noChangeAspect="1"/>
          </p:cNvPicPr>
          <p:nvPr/>
        </p:nvPicPr>
        <p:blipFill>
          <a:blip r:embed="rId4"/>
          <a:stretch>
            <a:fillRect/>
          </a:stretch>
        </p:blipFill>
        <p:spPr>
          <a:xfrm>
            <a:off x="111834" y="1261872"/>
            <a:ext cx="3390900" cy="2190750"/>
          </a:xfrm>
          <a:prstGeom prst="rect">
            <a:avLst/>
          </a:prstGeom>
        </p:spPr>
      </p:pic>
      <p:sp>
        <p:nvSpPr>
          <p:cNvPr id="7" name="TextBox 6">
            <a:extLst>
              <a:ext uri="{FF2B5EF4-FFF2-40B4-BE49-F238E27FC236}">
                <a16:creationId xmlns:a16="http://schemas.microsoft.com/office/drawing/2014/main" xmlns="" id="{3DE4D615-1D2B-44DF-8692-F7F60C635300}"/>
              </a:ext>
            </a:extLst>
          </p:cNvPr>
          <p:cNvSpPr txBox="1"/>
          <p:nvPr/>
        </p:nvSpPr>
        <p:spPr>
          <a:xfrm>
            <a:off x="3502734" y="1261872"/>
            <a:ext cx="5529432" cy="4031873"/>
          </a:xfrm>
          <a:prstGeom prst="rect">
            <a:avLst/>
          </a:prstGeom>
          <a:noFill/>
        </p:spPr>
        <p:txBody>
          <a:bodyPr wrap="square" rtlCol="0">
            <a:spAutoFit/>
          </a:bodyPr>
          <a:lstStyle/>
          <a:p>
            <a:r>
              <a:rPr lang="en-US" sz="1600" dirty="0"/>
              <a:t>The Health Benefit Card functions as a debit card to pay for items upfront.  Save those receipts,  you may still need to send claims in depending on the item paid for. </a:t>
            </a:r>
          </a:p>
          <a:p>
            <a:endParaRPr lang="en-US" sz="1600" dirty="0"/>
          </a:p>
          <a:p>
            <a:r>
              <a:rPr lang="en-US" sz="1600" dirty="0"/>
              <a:t>Debit cards are the default payment when enrolling. You can also add direct deposit information after logging in.</a:t>
            </a:r>
          </a:p>
          <a:p>
            <a:endParaRPr lang="en-US" sz="1600" dirty="0"/>
          </a:p>
          <a:p>
            <a:r>
              <a:rPr lang="en-US" sz="1600" dirty="0"/>
              <a:t>At the bottom of the card there is a note to “Save Receipts”</a:t>
            </a:r>
          </a:p>
          <a:p>
            <a:endParaRPr lang="en-US" sz="1600" dirty="0"/>
          </a:p>
          <a:p>
            <a:r>
              <a:rPr lang="en-US" sz="1600" dirty="0"/>
              <a:t>The card is mailed in an envelope stating “DO NOT THROW AWAY”</a:t>
            </a:r>
          </a:p>
          <a:p>
            <a:endParaRPr lang="en-US" sz="1600" dirty="0"/>
          </a:p>
          <a:p>
            <a:r>
              <a:rPr lang="en-US" sz="1600" dirty="0"/>
              <a:t>There is no fee for the card. These are benefit of the Flex plan.</a:t>
            </a:r>
          </a:p>
          <a:p>
            <a:endParaRPr lang="en-US" sz="1600" dirty="0"/>
          </a:p>
          <a:p>
            <a:r>
              <a:rPr lang="en-US" sz="1600" dirty="0"/>
              <a:t>Use the mobile app to see Debit card claims and attach paperwork.</a:t>
            </a:r>
          </a:p>
        </p:txBody>
      </p:sp>
      <p:sp>
        <p:nvSpPr>
          <p:cNvPr id="9" name="TextBox 8">
            <a:extLst>
              <a:ext uri="{FF2B5EF4-FFF2-40B4-BE49-F238E27FC236}">
                <a16:creationId xmlns:a16="http://schemas.microsoft.com/office/drawing/2014/main" xmlns="" id="{58472F98-5284-4848-BBFC-4BF2D82B3A0E}"/>
              </a:ext>
            </a:extLst>
          </p:cNvPr>
          <p:cNvSpPr txBox="1"/>
          <p:nvPr/>
        </p:nvSpPr>
        <p:spPr>
          <a:xfrm>
            <a:off x="0" y="6012689"/>
            <a:ext cx="4572000" cy="369332"/>
          </a:xfrm>
          <a:prstGeom prst="rect">
            <a:avLst/>
          </a:prstGeom>
          <a:noFill/>
        </p:spPr>
        <p:txBody>
          <a:bodyPr wrap="square">
            <a:spAutoFit/>
          </a:bodyPr>
          <a:lstStyle/>
          <a:p>
            <a:r>
              <a:rPr lang="en-US" dirty="0">
                <a:solidFill>
                  <a:srgbClr val="FF0000"/>
                </a:solidFill>
              </a:rPr>
              <a:t>Remember to save those receipts </a:t>
            </a:r>
            <a:r>
              <a:rPr lang="en-US" dirty="0">
                <a:solidFill>
                  <a:srgbClr val="FF0000"/>
                </a:solidFill>
                <a:sym typeface="Wingdings" panose="05000000000000000000" pitchFamily="2" charset="2"/>
              </a:rPr>
              <a:t></a:t>
            </a:r>
            <a:endParaRPr lang="en-US" dirty="0">
              <a:solidFill>
                <a:srgbClr val="FF0000"/>
              </a:solidFill>
            </a:endParaRPr>
          </a:p>
        </p:txBody>
      </p:sp>
    </p:spTree>
    <p:extLst>
      <p:ext uri="{BB962C8B-B14F-4D97-AF65-F5344CB8AC3E}">
        <p14:creationId xmlns:p14="http://schemas.microsoft.com/office/powerpoint/2010/main" val="306251516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3274EE32-141C-48A0-84C2-43B8CA60FB37}"/>
              </a:ext>
            </a:extLst>
          </p:cNvPr>
          <p:cNvSpPr/>
          <p:nvPr/>
        </p:nvSpPr>
        <p:spPr bwMode="auto">
          <a:xfrm>
            <a:off x="0" y="6450018"/>
            <a:ext cx="9144000" cy="271988"/>
          </a:xfrm>
          <a:prstGeom prst="rect">
            <a:avLst/>
          </a:prstGeom>
          <a:solidFill>
            <a:srgbClr val="EDA23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xmlns="" id="{0E0A167B-8825-4D5E-8C41-9082C794269C}"/>
              </a:ext>
            </a:extLst>
          </p:cNvPr>
          <p:cNvSpPr/>
          <p:nvPr/>
        </p:nvSpPr>
        <p:spPr bwMode="auto">
          <a:xfrm>
            <a:off x="0" y="6586012"/>
            <a:ext cx="9144000" cy="271988"/>
          </a:xfrm>
          <a:prstGeom prst="rect">
            <a:avLst/>
          </a:prstGeom>
          <a:solidFill>
            <a:srgbClr val="0052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xmlns="" id="{F329C926-18A5-4CED-8ED5-90A08712D652}"/>
              </a:ext>
            </a:extLst>
          </p:cNvPr>
          <p:cNvSpPr/>
          <p:nvPr/>
        </p:nvSpPr>
        <p:spPr bwMode="auto">
          <a:xfrm>
            <a:off x="0" y="0"/>
            <a:ext cx="9144000" cy="135994"/>
          </a:xfrm>
          <a:prstGeom prst="rect">
            <a:avLst/>
          </a:prstGeom>
          <a:solidFill>
            <a:srgbClr val="0052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17" name="Title 1">
            <a:extLst>
              <a:ext uri="{FF2B5EF4-FFF2-40B4-BE49-F238E27FC236}">
                <a16:creationId xmlns:a16="http://schemas.microsoft.com/office/drawing/2014/main" xmlns="" id="{C5E3997E-0D1E-4738-9DA9-E60F40737851}"/>
              </a:ext>
            </a:extLst>
          </p:cNvPr>
          <p:cNvSpPr>
            <a:spLocks noGrp="1"/>
          </p:cNvSpPr>
          <p:nvPr>
            <p:ph type="title"/>
          </p:nvPr>
        </p:nvSpPr>
        <p:spPr>
          <a:xfrm>
            <a:off x="839483" y="118872"/>
            <a:ext cx="4884234" cy="1143000"/>
          </a:xfrm>
          <a:noFill/>
        </p:spPr>
        <p:txBody>
          <a:bodyPr>
            <a:normAutofit/>
          </a:bodyPr>
          <a:lstStyle/>
          <a:p>
            <a:pPr algn="ctr"/>
            <a:r>
              <a:rPr lang="en-US" b="1" dirty="0">
                <a:solidFill>
                  <a:srgbClr val="00529C"/>
                </a:solidFill>
                <a:cs typeface="Arial" panose="020B0604020202020204" pitchFamily="34" charset="0"/>
              </a:rPr>
              <a:t>New Virtual Assistant</a:t>
            </a:r>
          </a:p>
        </p:txBody>
      </p:sp>
      <p:pic>
        <p:nvPicPr>
          <p:cNvPr id="8" name="Picture 7">
            <a:extLst>
              <a:ext uri="{FF2B5EF4-FFF2-40B4-BE49-F238E27FC236}">
                <a16:creationId xmlns:a16="http://schemas.microsoft.com/office/drawing/2014/main" xmlns="" id="{E1FE3E62-8BDD-4418-8676-32F32712BC3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2405" y="211117"/>
            <a:ext cx="2601595" cy="1104265"/>
          </a:xfrm>
          <a:prstGeom prst="rect">
            <a:avLst/>
          </a:prstGeom>
          <a:noFill/>
          <a:ln>
            <a:noFill/>
          </a:ln>
        </p:spPr>
      </p:pic>
      <p:sp>
        <p:nvSpPr>
          <p:cNvPr id="3" name="TextBox 2">
            <a:extLst>
              <a:ext uri="{FF2B5EF4-FFF2-40B4-BE49-F238E27FC236}">
                <a16:creationId xmlns:a16="http://schemas.microsoft.com/office/drawing/2014/main" xmlns="" id="{683C8B4F-9EC0-4DD8-AEF7-CA561F4BE382}"/>
              </a:ext>
            </a:extLst>
          </p:cNvPr>
          <p:cNvSpPr txBox="1"/>
          <p:nvPr/>
        </p:nvSpPr>
        <p:spPr>
          <a:xfrm>
            <a:off x="6674881" y="1768958"/>
            <a:ext cx="2050478" cy="2585323"/>
          </a:xfrm>
          <a:prstGeom prst="rect">
            <a:avLst/>
          </a:prstGeom>
          <a:noFill/>
        </p:spPr>
        <p:txBody>
          <a:bodyPr wrap="square" rtlCol="0">
            <a:spAutoFit/>
          </a:bodyPr>
          <a:lstStyle/>
          <a:p>
            <a:r>
              <a:rPr lang="en-US" b="1" dirty="0"/>
              <a:t>Click on “Need Help” to answer many of your questions using Uma, our virtual assistant.</a:t>
            </a:r>
          </a:p>
          <a:p>
            <a:r>
              <a:rPr lang="en-US" b="1" dirty="0"/>
              <a:t>                                                                                                    This is available 24 hours a day!</a:t>
            </a:r>
          </a:p>
        </p:txBody>
      </p:sp>
      <p:pic>
        <p:nvPicPr>
          <p:cNvPr id="5" name="Picture 4">
            <a:extLst>
              <a:ext uri="{FF2B5EF4-FFF2-40B4-BE49-F238E27FC236}">
                <a16:creationId xmlns:a16="http://schemas.microsoft.com/office/drawing/2014/main" xmlns="" id="{15D56B82-0F08-46AD-BBC1-72F6C939D91E}"/>
              </a:ext>
            </a:extLst>
          </p:cNvPr>
          <p:cNvPicPr>
            <a:picLocks noChangeAspect="1"/>
          </p:cNvPicPr>
          <p:nvPr/>
        </p:nvPicPr>
        <p:blipFill>
          <a:blip r:embed="rId4"/>
          <a:stretch>
            <a:fillRect/>
          </a:stretch>
        </p:blipFill>
        <p:spPr>
          <a:xfrm>
            <a:off x="153571" y="1351765"/>
            <a:ext cx="3128029" cy="5008360"/>
          </a:xfrm>
          <a:prstGeom prst="rect">
            <a:avLst/>
          </a:prstGeom>
        </p:spPr>
      </p:pic>
      <p:pic>
        <p:nvPicPr>
          <p:cNvPr id="7" name="Picture 6">
            <a:extLst>
              <a:ext uri="{FF2B5EF4-FFF2-40B4-BE49-F238E27FC236}">
                <a16:creationId xmlns:a16="http://schemas.microsoft.com/office/drawing/2014/main" xmlns="" id="{87F80239-2173-454B-B90A-1371C637A0E7}"/>
              </a:ext>
            </a:extLst>
          </p:cNvPr>
          <p:cNvPicPr>
            <a:picLocks noChangeAspect="1"/>
          </p:cNvPicPr>
          <p:nvPr/>
        </p:nvPicPr>
        <p:blipFill>
          <a:blip r:embed="rId5"/>
          <a:stretch>
            <a:fillRect/>
          </a:stretch>
        </p:blipFill>
        <p:spPr>
          <a:xfrm>
            <a:off x="3182763" y="1479036"/>
            <a:ext cx="3128029" cy="4007672"/>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xmlns="" id="{BBB83F18-2925-47B6-94BE-B9AE54601B32}"/>
              </a:ext>
            </a:extLst>
          </p:cNvPr>
          <p:cNvPicPr>
            <a:picLocks noChangeAspect="1"/>
          </p:cNvPicPr>
          <p:nvPr/>
        </p:nvPicPr>
        <p:blipFill>
          <a:blip r:embed="rId6"/>
          <a:stretch>
            <a:fillRect/>
          </a:stretch>
        </p:blipFill>
        <p:spPr>
          <a:xfrm>
            <a:off x="6553422" y="4826930"/>
            <a:ext cx="2278733" cy="1103537"/>
          </a:xfrm>
          <a:prstGeom prst="rect">
            <a:avLst/>
          </a:prstGeom>
        </p:spPr>
      </p:pic>
      <p:sp>
        <p:nvSpPr>
          <p:cNvPr id="2" name="Oval 1">
            <a:extLst>
              <a:ext uri="{FF2B5EF4-FFF2-40B4-BE49-F238E27FC236}">
                <a16:creationId xmlns:a16="http://schemas.microsoft.com/office/drawing/2014/main" xmlns="" id="{132C93C1-0D60-22AD-7453-23999BF517AA}"/>
              </a:ext>
            </a:extLst>
          </p:cNvPr>
          <p:cNvSpPr/>
          <p:nvPr/>
        </p:nvSpPr>
        <p:spPr>
          <a:xfrm>
            <a:off x="6498082" y="4833827"/>
            <a:ext cx="2510346" cy="11042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spTree>
    <p:extLst>
      <p:ext uri="{BB962C8B-B14F-4D97-AF65-F5344CB8AC3E}">
        <p14:creationId xmlns:p14="http://schemas.microsoft.com/office/powerpoint/2010/main" val="235038283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3274EE32-141C-48A0-84C2-43B8CA60FB37}"/>
              </a:ext>
            </a:extLst>
          </p:cNvPr>
          <p:cNvSpPr/>
          <p:nvPr/>
        </p:nvSpPr>
        <p:spPr bwMode="auto">
          <a:xfrm>
            <a:off x="0" y="6450018"/>
            <a:ext cx="9144000" cy="271988"/>
          </a:xfrm>
          <a:prstGeom prst="rect">
            <a:avLst/>
          </a:prstGeom>
          <a:solidFill>
            <a:srgbClr val="EDA23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xmlns="" id="{0E0A167B-8825-4D5E-8C41-9082C794269C}"/>
              </a:ext>
            </a:extLst>
          </p:cNvPr>
          <p:cNvSpPr/>
          <p:nvPr/>
        </p:nvSpPr>
        <p:spPr bwMode="auto">
          <a:xfrm>
            <a:off x="0" y="6586012"/>
            <a:ext cx="9144000" cy="271988"/>
          </a:xfrm>
          <a:prstGeom prst="rect">
            <a:avLst/>
          </a:prstGeom>
          <a:solidFill>
            <a:srgbClr val="0052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xmlns="" id="{F329C926-18A5-4CED-8ED5-90A08712D652}"/>
              </a:ext>
            </a:extLst>
          </p:cNvPr>
          <p:cNvSpPr/>
          <p:nvPr/>
        </p:nvSpPr>
        <p:spPr bwMode="auto">
          <a:xfrm>
            <a:off x="0" y="0"/>
            <a:ext cx="9144000" cy="135994"/>
          </a:xfrm>
          <a:prstGeom prst="rect">
            <a:avLst/>
          </a:prstGeom>
          <a:solidFill>
            <a:srgbClr val="0052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17" name="Title 1">
            <a:extLst>
              <a:ext uri="{FF2B5EF4-FFF2-40B4-BE49-F238E27FC236}">
                <a16:creationId xmlns:a16="http://schemas.microsoft.com/office/drawing/2014/main" xmlns="" id="{C5E3997E-0D1E-4738-9DA9-E60F40737851}"/>
              </a:ext>
            </a:extLst>
          </p:cNvPr>
          <p:cNvSpPr>
            <a:spLocks noGrp="1"/>
          </p:cNvSpPr>
          <p:nvPr>
            <p:ph type="title"/>
          </p:nvPr>
        </p:nvSpPr>
        <p:spPr>
          <a:xfrm>
            <a:off x="457200" y="118872"/>
            <a:ext cx="8229600" cy="1143000"/>
          </a:xfrm>
          <a:noFill/>
        </p:spPr>
        <p:txBody>
          <a:bodyPr>
            <a:normAutofit fontScale="90000"/>
          </a:bodyPr>
          <a:lstStyle/>
          <a:p>
            <a:pPr algn="ctr"/>
            <a:r>
              <a:rPr lang="en-US" b="1" dirty="0">
                <a:solidFill>
                  <a:srgbClr val="00529C"/>
                </a:solidFill>
                <a:cs typeface="Arial" panose="020B0604020202020204" pitchFamily="34" charset="0"/>
              </a:rPr>
              <a:t>Open Enrollment Consumer Portal Login</a:t>
            </a:r>
          </a:p>
        </p:txBody>
      </p:sp>
      <p:sp>
        <p:nvSpPr>
          <p:cNvPr id="6" name="Rectangle 3">
            <a:extLst>
              <a:ext uri="{FF2B5EF4-FFF2-40B4-BE49-F238E27FC236}">
                <a16:creationId xmlns:a16="http://schemas.microsoft.com/office/drawing/2014/main" xmlns="" id="{47C30CCE-1F2E-42F0-9E15-44C5EBB79E0B}"/>
              </a:ext>
            </a:extLst>
          </p:cNvPr>
          <p:cNvSpPr>
            <a:spLocks noChangeArrowheads="1"/>
          </p:cNvSpPr>
          <p:nvPr/>
        </p:nvSpPr>
        <p:spPr bwMode="auto">
          <a:xfrm>
            <a:off x="379141" y="462121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a:extLst>
              <a:ext uri="{FF2B5EF4-FFF2-40B4-BE49-F238E27FC236}">
                <a16:creationId xmlns:a16="http://schemas.microsoft.com/office/drawing/2014/main" xmlns="" id="{E1FE3E62-8BDD-4418-8676-32F32712BC3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3952" y="5263085"/>
            <a:ext cx="2601595" cy="1104265"/>
          </a:xfrm>
          <a:prstGeom prst="rect">
            <a:avLst/>
          </a:prstGeom>
          <a:noFill/>
          <a:ln>
            <a:noFill/>
          </a:ln>
        </p:spPr>
      </p:pic>
      <p:sp>
        <p:nvSpPr>
          <p:cNvPr id="12" name="TextBox 11">
            <a:extLst>
              <a:ext uri="{FF2B5EF4-FFF2-40B4-BE49-F238E27FC236}">
                <a16:creationId xmlns:a16="http://schemas.microsoft.com/office/drawing/2014/main" xmlns="" id="{3DCE5F0A-6DFB-47DF-A9C6-372F87DACF3C}"/>
              </a:ext>
            </a:extLst>
          </p:cNvPr>
          <p:cNvSpPr txBox="1"/>
          <p:nvPr/>
        </p:nvSpPr>
        <p:spPr>
          <a:xfrm>
            <a:off x="138478" y="5944401"/>
            <a:ext cx="6155474" cy="369332"/>
          </a:xfrm>
          <a:prstGeom prst="rect">
            <a:avLst/>
          </a:prstGeom>
          <a:noFill/>
        </p:spPr>
        <p:txBody>
          <a:bodyPr wrap="square" rtlCol="0">
            <a:spAutoFit/>
          </a:bodyPr>
          <a:lstStyle/>
          <a:p>
            <a:r>
              <a:rPr lang="en-US" dirty="0"/>
              <a:t>**For enhanced security password will reset every 150 days**</a:t>
            </a:r>
          </a:p>
        </p:txBody>
      </p:sp>
      <p:pic>
        <p:nvPicPr>
          <p:cNvPr id="13" name="Picture 12">
            <a:extLst>
              <a:ext uri="{FF2B5EF4-FFF2-40B4-BE49-F238E27FC236}">
                <a16:creationId xmlns:a16="http://schemas.microsoft.com/office/drawing/2014/main" xmlns="" id="{DF3A6831-00BB-4CB9-8915-7B97A84FEC0A}"/>
              </a:ext>
            </a:extLst>
          </p:cNvPr>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21898" y="2096301"/>
            <a:ext cx="5588635" cy="3848100"/>
          </a:xfrm>
          <a:prstGeom prst="rect">
            <a:avLst/>
          </a:prstGeom>
          <a:noFill/>
          <a:ln>
            <a:noFill/>
          </a:ln>
        </p:spPr>
      </p:pic>
      <p:sp>
        <p:nvSpPr>
          <p:cNvPr id="15" name="TextBox 14">
            <a:extLst>
              <a:ext uri="{FF2B5EF4-FFF2-40B4-BE49-F238E27FC236}">
                <a16:creationId xmlns:a16="http://schemas.microsoft.com/office/drawing/2014/main" xmlns="" id="{6803D4C8-E4F9-42E2-8B71-7A819561DCA4}"/>
              </a:ext>
            </a:extLst>
          </p:cNvPr>
          <p:cNvSpPr txBox="1"/>
          <p:nvPr/>
        </p:nvSpPr>
        <p:spPr>
          <a:xfrm>
            <a:off x="379141" y="1698128"/>
            <a:ext cx="4761570" cy="369332"/>
          </a:xfrm>
          <a:prstGeom prst="rect">
            <a:avLst/>
          </a:prstGeom>
          <a:noFill/>
        </p:spPr>
        <p:txBody>
          <a:bodyPr wrap="square">
            <a:spAutoFit/>
          </a:bodyPr>
          <a:lstStyle/>
          <a:p>
            <a:r>
              <a:rPr lang="en-US" sz="1800" dirty="0">
                <a:effectLst/>
                <a:latin typeface="Calibri" panose="020F0502020204030204" pitchFamily="34" charset="0"/>
                <a:ea typeface="Times New Roman" panose="02020603050405020304" pitchFamily="18" charset="0"/>
              </a:rPr>
              <a:t>Enrollment Code is      </a:t>
            </a:r>
            <a:r>
              <a:rPr lang="en-US" sz="1800" b="1" dirty="0">
                <a:effectLst/>
                <a:highlight>
                  <a:srgbClr val="FFFF00"/>
                </a:highlight>
                <a:latin typeface="Calibri" panose="020F0502020204030204" pitchFamily="34" charset="0"/>
                <a:ea typeface="Times New Roman" panose="02020603050405020304" pitchFamily="18" charset="0"/>
              </a:rPr>
              <a:t>ESN-XXX125</a:t>
            </a:r>
            <a:endParaRPr lang="en-US" dirty="0"/>
          </a:p>
        </p:txBody>
      </p:sp>
      <p:sp>
        <p:nvSpPr>
          <p:cNvPr id="19" name="TextBox 18">
            <a:extLst>
              <a:ext uri="{FF2B5EF4-FFF2-40B4-BE49-F238E27FC236}">
                <a16:creationId xmlns:a16="http://schemas.microsoft.com/office/drawing/2014/main" xmlns="" id="{33378844-3082-489F-8A26-4F19D8EC2CF5}"/>
              </a:ext>
            </a:extLst>
          </p:cNvPr>
          <p:cNvSpPr txBox="1"/>
          <p:nvPr/>
        </p:nvSpPr>
        <p:spPr>
          <a:xfrm>
            <a:off x="0" y="1268302"/>
            <a:ext cx="9144000" cy="369332"/>
          </a:xfrm>
          <a:prstGeom prst="rect">
            <a:avLst/>
          </a:prstGeom>
          <a:noFill/>
        </p:spPr>
        <p:txBody>
          <a:bodyPr wrap="square">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Please click this link to enroll       </a:t>
            </a:r>
            <a:r>
              <a:rPr lang="en-US" sz="1800" u="sng" dirty="0">
                <a:solidFill>
                  <a:srgbClr val="0000FF"/>
                </a:solidFill>
                <a:effectLst/>
                <a:latin typeface="Calibri" panose="020F0502020204030204" pitchFamily="34" charset="0"/>
                <a:ea typeface="Calibri" panose="020F0502020204030204" pitchFamily="34" charset="0"/>
                <a:hlinkClick r:id="rId6"/>
              </a:rPr>
              <a:t>https://aviben.lh1ondemand.com/Login.aspx?ReturnUrl=%2f</a:t>
            </a:r>
            <a:endParaRPr lang="en-US" sz="1800" dirty="0">
              <a:effectLst/>
              <a:latin typeface="Calibri" panose="020F0502020204030204" pitchFamily="34" charset="0"/>
              <a:ea typeface="Calibri" panose="020F0502020204030204" pitchFamily="34" charset="0"/>
            </a:endParaRPr>
          </a:p>
        </p:txBody>
      </p:sp>
      <p:sp>
        <p:nvSpPr>
          <p:cNvPr id="2" name="TextBox 1">
            <a:extLst>
              <a:ext uri="{FF2B5EF4-FFF2-40B4-BE49-F238E27FC236}">
                <a16:creationId xmlns:a16="http://schemas.microsoft.com/office/drawing/2014/main" xmlns="" id="{8B3938A0-08E5-280B-8531-F3D0E7934A40}"/>
              </a:ext>
            </a:extLst>
          </p:cNvPr>
          <p:cNvSpPr txBox="1"/>
          <p:nvPr/>
        </p:nvSpPr>
        <p:spPr>
          <a:xfrm>
            <a:off x="6053290" y="1768936"/>
            <a:ext cx="3090710" cy="3477875"/>
          </a:xfrm>
          <a:prstGeom prst="rect">
            <a:avLst/>
          </a:prstGeom>
          <a:noFill/>
        </p:spPr>
        <p:txBody>
          <a:bodyPr wrap="square" rtlCol="0">
            <a:spAutoFit/>
          </a:bodyPr>
          <a:lstStyle/>
          <a:p>
            <a:r>
              <a:rPr lang="en-US" sz="2000" b="1" u="sng" dirty="0"/>
              <a:t>IMPORTANT! </a:t>
            </a:r>
            <a:r>
              <a:rPr lang="en-US" sz="2000" dirty="0"/>
              <a:t>Your employer will provide open enrollment instructions.  Not all employers use the Consumer Portal for Open Enrollment.</a:t>
            </a:r>
          </a:p>
          <a:p>
            <a:endParaRPr lang="en-US" sz="2000" dirty="0"/>
          </a:p>
          <a:p>
            <a:r>
              <a:rPr lang="en-US" sz="2000" dirty="0"/>
              <a:t>The Enrollment Code is specific to your employer. </a:t>
            </a:r>
          </a:p>
          <a:p>
            <a:r>
              <a:rPr lang="en-US" sz="2000" dirty="0"/>
              <a:t>It will start with ESN and ends with 125</a:t>
            </a:r>
          </a:p>
        </p:txBody>
      </p:sp>
    </p:spTree>
    <p:extLst>
      <p:ext uri="{BB962C8B-B14F-4D97-AF65-F5344CB8AC3E}">
        <p14:creationId xmlns:p14="http://schemas.microsoft.com/office/powerpoint/2010/main" val="344415582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3274EE32-141C-48A0-84C2-43B8CA60FB37}"/>
              </a:ext>
            </a:extLst>
          </p:cNvPr>
          <p:cNvSpPr/>
          <p:nvPr/>
        </p:nvSpPr>
        <p:spPr bwMode="auto">
          <a:xfrm>
            <a:off x="0" y="6450018"/>
            <a:ext cx="9144000" cy="271988"/>
          </a:xfrm>
          <a:prstGeom prst="rect">
            <a:avLst/>
          </a:prstGeom>
          <a:solidFill>
            <a:srgbClr val="EDA23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xmlns="" id="{0E0A167B-8825-4D5E-8C41-9082C794269C}"/>
              </a:ext>
            </a:extLst>
          </p:cNvPr>
          <p:cNvSpPr/>
          <p:nvPr/>
        </p:nvSpPr>
        <p:spPr bwMode="auto">
          <a:xfrm>
            <a:off x="0" y="6586012"/>
            <a:ext cx="9144000" cy="271988"/>
          </a:xfrm>
          <a:prstGeom prst="rect">
            <a:avLst/>
          </a:prstGeom>
          <a:solidFill>
            <a:srgbClr val="0052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xmlns="" id="{F329C926-18A5-4CED-8ED5-90A08712D652}"/>
              </a:ext>
            </a:extLst>
          </p:cNvPr>
          <p:cNvSpPr/>
          <p:nvPr/>
        </p:nvSpPr>
        <p:spPr bwMode="auto">
          <a:xfrm>
            <a:off x="0" y="0"/>
            <a:ext cx="9144000" cy="135994"/>
          </a:xfrm>
          <a:prstGeom prst="rect">
            <a:avLst/>
          </a:prstGeom>
          <a:solidFill>
            <a:srgbClr val="0052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17" name="Title 1">
            <a:extLst>
              <a:ext uri="{FF2B5EF4-FFF2-40B4-BE49-F238E27FC236}">
                <a16:creationId xmlns:a16="http://schemas.microsoft.com/office/drawing/2014/main" xmlns="" id="{C5E3997E-0D1E-4738-9DA9-E60F40737851}"/>
              </a:ext>
            </a:extLst>
          </p:cNvPr>
          <p:cNvSpPr>
            <a:spLocks noGrp="1"/>
          </p:cNvSpPr>
          <p:nvPr>
            <p:ph type="title"/>
          </p:nvPr>
        </p:nvSpPr>
        <p:spPr>
          <a:xfrm>
            <a:off x="457200" y="118872"/>
            <a:ext cx="8229600" cy="1143000"/>
          </a:xfrm>
          <a:noFill/>
        </p:spPr>
        <p:txBody>
          <a:bodyPr>
            <a:normAutofit/>
          </a:bodyPr>
          <a:lstStyle/>
          <a:p>
            <a:pPr algn="ctr"/>
            <a:r>
              <a:rPr lang="en-US" sz="3600" b="1" dirty="0">
                <a:solidFill>
                  <a:srgbClr val="00529C"/>
                </a:solidFill>
                <a:cs typeface="Arial" panose="020B0604020202020204" pitchFamily="34" charset="0"/>
              </a:rPr>
              <a:t>Consumer Portal Login</a:t>
            </a:r>
          </a:p>
        </p:txBody>
      </p:sp>
      <p:sp>
        <p:nvSpPr>
          <p:cNvPr id="5" name="Rectangle 2">
            <a:extLst>
              <a:ext uri="{FF2B5EF4-FFF2-40B4-BE49-F238E27FC236}">
                <a16:creationId xmlns:a16="http://schemas.microsoft.com/office/drawing/2014/main" xmlns="" id="{3A183B45-33B6-46A7-9D81-8180FF7D170C}"/>
              </a:ext>
            </a:extLst>
          </p:cNvPr>
          <p:cNvSpPr>
            <a:spLocks noChangeArrowheads="1"/>
          </p:cNvSpPr>
          <p:nvPr/>
        </p:nvSpPr>
        <p:spPr bwMode="auto">
          <a:xfrm>
            <a:off x="232230" y="888693"/>
            <a:ext cx="8666443"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Step 1</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Enter your username</a:t>
            </a:r>
            <a:r>
              <a:rPr lang="en-US" altLang="en-US" sz="1400" dirty="0">
                <a:ea typeface="Calibri" panose="020F0502020204030204" pitchFamily="34" charset="0"/>
              </a:rPr>
              <a:t> &amp; </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click </a:t>
            </a:r>
            <a:r>
              <a:rPr kumimoji="0" lang="en-US" altLang="en-U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Next</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Username: </a:t>
            </a:r>
            <a:r>
              <a:rPr kumimoji="0" lang="en-US" altLang="en-US"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First name first initial/Last name/last 4 digits of SS# no spaces or dashes</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Example:</a:t>
            </a:r>
            <a:r>
              <a:rPr kumimoji="0" lang="en-US" altLang="en-US"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lang="en-US" altLang="en-US" sz="1400" b="1" dirty="0">
                <a:ea typeface="Times New Roman" panose="02020603050405020304" pitchFamily="18" charset="0"/>
              </a:rPr>
              <a:t>bnetzer</a:t>
            </a:r>
            <a:r>
              <a:rPr kumimoji="0" lang="en-US" altLang="en-US"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1234</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285750" indent="-285750" defTabSz="914400">
              <a:buFont typeface="Arial" panose="020B0604020202020204" pitchFamily="34" charset="0"/>
              <a:buChar char="•"/>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Password: </a:t>
            </a:r>
            <a:r>
              <a:rPr kumimoji="0" lang="en-US" altLang="en-US"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Last 5 digits of your SS# </a:t>
            </a:r>
          </a:p>
          <a:p>
            <a:pPr marL="285750" indent="-285750" defTabSz="914400">
              <a:buFont typeface="Arial" panose="020B0604020202020204" pitchFamily="34" charset="0"/>
              <a:buChar char="•"/>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Click </a:t>
            </a:r>
            <a:r>
              <a:rPr kumimoji="0" lang="en-US" altLang="en-US"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Login</a:t>
            </a:r>
            <a:endParaRPr kumimoji="0" lang="en-US" altLang="en-US" sz="1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1">
            <a:extLst>
              <a:ext uri="{FF2B5EF4-FFF2-40B4-BE49-F238E27FC236}">
                <a16:creationId xmlns:a16="http://schemas.microsoft.com/office/drawing/2014/main" xmlns="" id="{043D0288-9372-49C4-85BF-23F97A172F69}"/>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32230" y="2258461"/>
            <a:ext cx="4212773" cy="31876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xmlns="" id="{47C30CCE-1F2E-42F0-9E15-44C5EBB79E0B}"/>
              </a:ext>
            </a:extLst>
          </p:cNvPr>
          <p:cNvSpPr>
            <a:spLocks noChangeArrowheads="1"/>
          </p:cNvSpPr>
          <p:nvPr/>
        </p:nvSpPr>
        <p:spPr bwMode="auto">
          <a:xfrm>
            <a:off x="379141" y="462121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8" name="Picture 5">
            <a:extLst>
              <a:ext uri="{FF2B5EF4-FFF2-40B4-BE49-F238E27FC236}">
                <a16:creationId xmlns:a16="http://schemas.microsoft.com/office/drawing/2014/main" xmlns="" id="{B461D6BD-0C5F-4AB1-9A18-E74261BFF8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0945" y="2228264"/>
            <a:ext cx="3050600" cy="3105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E1FE3E62-8BDD-4418-8676-32F32712BC35}"/>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93952" y="5263085"/>
            <a:ext cx="2601595" cy="1104265"/>
          </a:xfrm>
          <a:prstGeom prst="rect">
            <a:avLst/>
          </a:prstGeom>
          <a:noFill/>
          <a:ln>
            <a:noFill/>
          </a:ln>
        </p:spPr>
      </p:pic>
      <p:sp>
        <p:nvSpPr>
          <p:cNvPr id="12" name="TextBox 11">
            <a:extLst>
              <a:ext uri="{FF2B5EF4-FFF2-40B4-BE49-F238E27FC236}">
                <a16:creationId xmlns:a16="http://schemas.microsoft.com/office/drawing/2014/main" xmlns="" id="{3DCE5F0A-6DFB-47DF-A9C6-372F87DACF3C}"/>
              </a:ext>
            </a:extLst>
          </p:cNvPr>
          <p:cNvSpPr txBox="1"/>
          <p:nvPr/>
        </p:nvSpPr>
        <p:spPr>
          <a:xfrm>
            <a:off x="138478" y="5790163"/>
            <a:ext cx="6155474" cy="646331"/>
          </a:xfrm>
          <a:prstGeom prst="rect">
            <a:avLst/>
          </a:prstGeom>
          <a:noFill/>
        </p:spPr>
        <p:txBody>
          <a:bodyPr wrap="square" rtlCol="0">
            <a:spAutoFit/>
          </a:bodyPr>
          <a:lstStyle/>
          <a:p>
            <a:r>
              <a:rPr lang="en-US" dirty="0"/>
              <a:t>Record your Username and Password for future use</a:t>
            </a:r>
          </a:p>
          <a:p>
            <a:r>
              <a:rPr lang="en-US" dirty="0"/>
              <a:t>For enhanced security, your password will reset every 150 days</a:t>
            </a:r>
          </a:p>
        </p:txBody>
      </p:sp>
    </p:spTree>
    <p:extLst>
      <p:ext uri="{BB962C8B-B14F-4D97-AF65-F5344CB8AC3E}">
        <p14:creationId xmlns:p14="http://schemas.microsoft.com/office/powerpoint/2010/main" val="769036945"/>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3274EE32-141C-48A0-84C2-43B8CA60FB37}"/>
              </a:ext>
            </a:extLst>
          </p:cNvPr>
          <p:cNvSpPr/>
          <p:nvPr/>
        </p:nvSpPr>
        <p:spPr bwMode="auto">
          <a:xfrm>
            <a:off x="0" y="6450018"/>
            <a:ext cx="9144000" cy="271988"/>
          </a:xfrm>
          <a:prstGeom prst="rect">
            <a:avLst/>
          </a:prstGeom>
          <a:solidFill>
            <a:srgbClr val="EDA23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xmlns="" id="{0E0A167B-8825-4D5E-8C41-9082C794269C}"/>
              </a:ext>
            </a:extLst>
          </p:cNvPr>
          <p:cNvSpPr/>
          <p:nvPr/>
        </p:nvSpPr>
        <p:spPr bwMode="auto">
          <a:xfrm>
            <a:off x="0" y="6586012"/>
            <a:ext cx="9144000" cy="271988"/>
          </a:xfrm>
          <a:prstGeom prst="rect">
            <a:avLst/>
          </a:prstGeom>
          <a:solidFill>
            <a:srgbClr val="0052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xmlns="" id="{F329C926-18A5-4CED-8ED5-90A08712D652}"/>
              </a:ext>
            </a:extLst>
          </p:cNvPr>
          <p:cNvSpPr/>
          <p:nvPr/>
        </p:nvSpPr>
        <p:spPr bwMode="auto">
          <a:xfrm>
            <a:off x="0" y="0"/>
            <a:ext cx="9144000" cy="135994"/>
          </a:xfrm>
          <a:prstGeom prst="rect">
            <a:avLst/>
          </a:prstGeom>
          <a:solidFill>
            <a:srgbClr val="0052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17" name="Title 1">
            <a:extLst>
              <a:ext uri="{FF2B5EF4-FFF2-40B4-BE49-F238E27FC236}">
                <a16:creationId xmlns:a16="http://schemas.microsoft.com/office/drawing/2014/main" xmlns="" id="{C5E3997E-0D1E-4738-9DA9-E60F40737851}"/>
              </a:ext>
            </a:extLst>
          </p:cNvPr>
          <p:cNvSpPr>
            <a:spLocks noGrp="1"/>
          </p:cNvSpPr>
          <p:nvPr>
            <p:ph type="title"/>
          </p:nvPr>
        </p:nvSpPr>
        <p:spPr>
          <a:xfrm>
            <a:off x="457200" y="118872"/>
            <a:ext cx="8229600" cy="1143000"/>
          </a:xfrm>
          <a:noFill/>
        </p:spPr>
        <p:txBody>
          <a:bodyPr>
            <a:normAutofit/>
          </a:bodyPr>
          <a:lstStyle/>
          <a:p>
            <a:pPr algn="ctr"/>
            <a:r>
              <a:rPr lang="en-US" sz="3600" b="1" dirty="0">
                <a:solidFill>
                  <a:srgbClr val="00529C"/>
                </a:solidFill>
                <a:cs typeface="Arial" panose="020B0604020202020204" pitchFamily="34" charset="0"/>
              </a:rPr>
              <a:t>Employer Sponsored Benefits</a:t>
            </a:r>
          </a:p>
        </p:txBody>
      </p:sp>
      <p:pic>
        <p:nvPicPr>
          <p:cNvPr id="7" name="Picture 6">
            <a:extLst>
              <a:ext uri="{FF2B5EF4-FFF2-40B4-BE49-F238E27FC236}">
                <a16:creationId xmlns:a16="http://schemas.microsoft.com/office/drawing/2014/main" xmlns="" id="{8045F68C-7A18-4843-8258-33C555DA454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6660" y="5758790"/>
            <a:ext cx="2601595" cy="1104265"/>
          </a:xfrm>
          <a:prstGeom prst="rect">
            <a:avLst/>
          </a:prstGeom>
          <a:noFill/>
          <a:ln>
            <a:noFill/>
          </a:ln>
        </p:spPr>
      </p:pic>
      <p:sp>
        <p:nvSpPr>
          <p:cNvPr id="8" name="Rectangle 7">
            <a:extLst>
              <a:ext uri="{FF2B5EF4-FFF2-40B4-BE49-F238E27FC236}">
                <a16:creationId xmlns:a16="http://schemas.microsoft.com/office/drawing/2014/main" xmlns="" id="{748F4327-D780-39CC-0A95-9DDA214BFEA3}"/>
              </a:ext>
            </a:extLst>
          </p:cNvPr>
          <p:cNvSpPr/>
          <p:nvPr/>
        </p:nvSpPr>
        <p:spPr>
          <a:xfrm>
            <a:off x="574157" y="1201482"/>
            <a:ext cx="3349256" cy="42530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9" name="TextBox 8">
            <a:extLst>
              <a:ext uri="{FF2B5EF4-FFF2-40B4-BE49-F238E27FC236}">
                <a16:creationId xmlns:a16="http://schemas.microsoft.com/office/drawing/2014/main" xmlns="" id="{21B9DA25-15BB-EF6E-379A-91C5CC8923E1}"/>
              </a:ext>
            </a:extLst>
          </p:cNvPr>
          <p:cNvSpPr txBox="1"/>
          <p:nvPr/>
        </p:nvSpPr>
        <p:spPr>
          <a:xfrm>
            <a:off x="595423" y="1259662"/>
            <a:ext cx="8091377" cy="369332"/>
          </a:xfrm>
          <a:prstGeom prst="rect">
            <a:avLst/>
          </a:prstGeom>
          <a:noFill/>
        </p:spPr>
        <p:txBody>
          <a:bodyPr wrap="square" rtlCol="0">
            <a:spAutoFit/>
          </a:bodyPr>
          <a:lstStyle/>
          <a:p>
            <a:r>
              <a:rPr lang="en-US" b="1" dirty="0">
                <a:solidFill>
                  <a:srgbClr val="00529C"/>
                </a:solidFill>
              </a:rPr>
              <a:t>FLEX:  Flexible Spending Account </a:t>
            </a:r>
          </a:p>
        </p:txBody>
      </p:sp>
      <p:sp>
        <p:nvSpPr>
          <p:cNvPr id="11" name="TextBox 10">
            <a:extLst>
              <a:ext uri="{FF2B5EF4-FFF2-40B4-BE49-F238E27FC236}">
                <a16:creationId xmlns:a16="http://schemas.microsoft.com/office/drawing/2014/main" xmlns="" id="{8615F2D9-1A10-3E22-A3A0-F7EBF681DA68}"/>
              </a:ext>
            </a:extLst>
          </p:cNvPr>
          <p:cNvSpPr txBox="1"/>
          <p:nvPr/>
        </p:nvSpPr>
        <p:spPr>
          <a:xfrm>
            <a:off x="595423" y="1828796"/>
            <a:ext cx="7953154" cy="2031325"/>
          </a:xfrm>
          <a:prstGeom prst="rect">
            <a:avLst/>
          </a:prstGeom>
          <a:noFill/>
        </p:spPr>
        <p:txBody>
          <a:bodyPr wrap="square" rtlCol="0">
            <a:spAutoFit/>
          </a:bodyPr>
          <a:lstStyle/>
          <a:p>
            <a:r>
              <a:rPr lang="en-US" dirty="0">
                <a:latin typeface="+mj-lt"/>
              </a:rPr>
              <a:t>As a benefit eligible employee, you can participate in the flexible spending accounts. These accounts allow you as an employee to reclassify some of your income as pretax and get reimbursed tax-free for eligible expenses.  </a:t>
            </a:r>
          </a:p>
          <a:p>
            <a:endParaRPr lang="en-US" dirty="0">
              <a:latin typeface="+mj-lt"/>
            </a:endParaRPr>
          </a:p>
          <a:p>
            <a:r>
              <a:rPr lang="en-US" dirty="0">
                <a:latin typeface="+mj-lt"/>
              </a:rPr>
              <a:t>You can not change these elections outside the open enrollment window unless you have a change event. Conservatively make your election as any funds not used in the plan year could be lost.  </a:t>
            </a:r>
          </a:p>
        </p:txBody>
      </p:sp>
      <p:sp>
        <p:nvSpPr>
          <p:cNvPr id="14" name="TextBox 13">
            <a:extLst>
              <a:ext uri="{FF2B5EF4-FFF2-40B4-BE49-F238E27FC236}">
                <a16:creationId xmlns:a16="http://schemas.microsoft.com/office/drawing/2014/main" xmlns="" id="{9A4410C4-0DEC-575B-B8C2-693EBDF2C505}"/>
              </a:ext>
            </a:extLst>
          </p:cNvPr>
          <p:cNvSpPr txBox="1"/>
          <p:nvPr/>
        </p:nvSpPr>
        <p:spPr>
          <a:xfrm>
            <a:off x="691116" y="4082902"/>
            <a:ext cx="7953154" cy="1754326"/>
          </a:xfrm>
          <a:prstGeom prst="rect">
            <a:avLst/>
          </a:prstGeom>
          <a:noFill/>
        </p:spPr>
        <p:txBody>
          <a:bodyPr wrap="square" rtlCol="0">
            <a:spAutoFit/>
          </a:bodyPr>
          <a:lstStyle/>
          <a:p>
            <a:r>
              <a:rPr lang="en-US" u="sng" dirty="0"/>
              <a:t>FLEX:  Flexible Spending Account Options</a:t>
            </a:r>
          </a:p>
          <a:p>
            <a:r>
              <a:rPr lang="en-US" i="1" dirty="0"/>
              <a:t>Full Health FSA:  </a:t>
            </a:r>
            <a:r>
              <a:rPr lang="en-US" dirty="0"/>
              <a:t>Used to pay for out-of-pocket expenses not covered by insurance or another consumer driven health care. </a:t>
            </a:r>
          </a:p>
          <a:p>
            <a:r>
              <a:rPr lang="en-US" i="1" dirty="0"/>
              <a:t>Limited Health FSA:  </a:t>
            </a:r>
            <a:r>
              <a:rPr lang="en-US" dirty="0"/>
              <a:t>Used to pay for out-of-pocket dental and vision expenses not covered by insurance or another consumer driven health care</a:t>
            </a:r>
          </a:p>
          <a:p>
            <a:r>
              <a:rPr lang="en-US" i="1" dirty="0"/>
              <a:t>Dependent Care FSA:  </a:t>
            </a:r>
            <a:r>
              <a:rPr lang="en-US" dirty="0"/>
              <a:t>Used to pay for most dependent care expenses</a:t>
            </a:r>
            <a:endParaRPr lang="en-US" i="1" dirty="0"/>
          </a:p>
        </p:txBody>
      </p:sp>
    </p:spTree>
    <p:extLst>
      <p:ext uri="{BB962C8B-B14F-4D97-AF65-F5344CB8AC3E}">
        <p14:creationId xmlns:p14="http://schemas.microsoft.com/office/powerpoint/2010/main" val="326687920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3274EE32-141C-48A0-84C2-43B8CA60FB37}"/>
              </a:ext>
            </a:extLst>
          </p:cNvPr>
          <p:cNvSpPr/>
          <p:nvPr/>
        </p:nvSpPr>
        <p:spPr bwMode="auto">
          <a:xfrm>
            <a:off x="0" y="6450018"/>
            <a:ext cx="9144000" cy="271988"/>
          </a:xfrm>
          <a:prstGeom prst="rect">
            <a:avLst/>
          </a:prstGeom>
          <a:solidFill>
            <a:srgbClr val="EDA23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xmlns="" id="{0E0A167B-8825-4D5E-8C41-9082C794269C}"/>
              </a:ext>
            </a:extLst>
          </p:cNvPr>
          <p:cNvSpPr/>
          <p:nvPr/>
        </p:nvSpPr>
        <p:spPr bwMode="auto">
          <a:xfrm>
            <a:off x="0" y="6586012"/>
            <a:ext cx="9144000" cy="271988"/>
          </a:xfrm>
          <a:prstGeom prst="rect">
            <a:avLst/>
          </a:prstGeom>
          <a:solidFill>
            <a:srgbClr val="0052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xmlns="" id="{F329C926-18A5-4CED-8ED5-90A08712D652}"/>
              </a:ext>
            </a:extLst>
          </p:cNvPr>
          <p:cNvSpPr/>
          <p:nvPr/>
        </p:nvSpPr>
        <p:spPr bwMode="auto">
          <a:xfrm>
            <a:off x="0" y="0"/>
            <a:ext cx="9144000" cy="135994"/>
          </a:xfrm>
          <a:prstGeom prst="rect">
            <a:avLst/>
          </a:prstGeom>
          <a:solidFill>
            <a:srgbClr val="0052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17" name="Title 1">
            <a:extLst>
              <a:ext uri="{FF2B5EF4-FFF2-40B4-BE49-F238E27FC236}">
                <a16:creationId xmlns:a16="http://schemas.microsoft.com/office/drawing/2014/main" xmlns="" id="{C5E3997E-0D1E-4738-9DA9-E60F40737851}"/>
              </a:ext>
            </a:extLst>
          </p:cNvPr>
          <p:cNvSpPr>
            <a:spLocks noGrp="1"/>
          </p:cNvSpPr>
          <p:nvPr>
            <p:ph type="title"/>
          </p:nvPr>
        </p:nvSpPr>
        <p:spPr>
          <a:xfrm>
            <a:off x="457200" y="118872"/>
            <a:ext cx="8229600" cy="1143000"/>
          </a:xfrm>
          <a:noFill/>
        </p:spPr>
        <p:txBody>
          <a:bodyPr>
            <a:normAutofit fontScale="90000"/>
          </a:bodyPr>
          <a:lstStyle/>
          <a:p>
            <a:pPr algn="ctr"/>
            <a:r>
              <a:rPr lang="en-US" b="1" dirty="0">
                <a:solidFill>
                  <a:srgbClr val="00529C"/>
                </a:solidFill>
                <a:cs typeface="Arial" panose="020B0604020202020204" pitchFamily="34" charset="0"/>
              </a:rPr>
              <a:t/>
            </a:r>
            <a:br>
              <a:rPr lang="en-US" b="1" dirty="0">
                <a:solidFill>
                  <a:srgbClr val="00529C"/>
                </a:solidFill>
                <a:cs typeface="Arial" panose="020B0604020202020204" pitchFamily="34" charset="0"/>
              </a:rPr>
            </a:br>
            <a:r>
              <a:rPr lang="en-US" b="1" dirty="0">
                <a:solidFill>
                  <a:srgbClr val="00529C"/>
                </a:solidFill>
                <a:cs typeface="Arial" panose="020B0604020202020204" pitchFamily="34" charset="0"/>
              </a:rPr>
              <a:t>Flex Enrollment</a:t>
            </a:r>
            <a:br>
              <a:rPr lang="en-US" b="1" dirty="0">
                <a:solidFill>
                  <a:srgbClr val="00529C"/>
                </a:solidFill>
                <a:cs typeface="Arial" panose="020B0604020202020204" pitchFamily="34" charset="0"/>
              </a:rPr>
            </a:br>
            <a:r>
              <a:rPr lang="en-US" b="1" dirty="0">
                <a:ln w="22225">
                  <a:solidFill>
                    <a:schemeClr val="accent2"/>
                  </a:solidFill>
                  <a:prstDash val="solid"/>
                </a:ln>
                <a:solidFill>
                  <a:schemeClr val="accent2">
                    <a:lumMod val="40000"/>
                    <a:lumOff val="60000"/>
                  </a:schemeClr>
                </a:solidFill>
                <a:cs typeface="Arial" panose="020B0604020202020204" pitchFamily="34" charset="0"/>
              </a:rPr>
              <a:t>$$$</a:t>
            </a:r>
            <a:endParaRPr lang="en-US" u="sng" dirty="0">
              <a:solidFill>
                <a:srgbClr val="00529C"/>
              </a:solidFill>
              <a:cs typeface="Arial" panose="020B0604020202020204" pitchFamily="34" charset="0"/>
            </a:endParaRPr>
          </a:p>
        </p:txBody>
      </p:sp>
      <p:pic>
        <p:nvPicPr>
          <p:cNvPr id="7" name="Picture 6">
            <a:extLst>
              <a:ext uri="{FF2B5EF4-FFF2-40B4-BE49-F238E27FC236}">
                <a16:creationId xmlns:a16="http://schemas.microsoft.com/office/drawing/2014/main" xmlns="" id="{07AF8F56-4EE3-4189-8C33-5D2E893C746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7847" y="5277756"/>
            <a:ext cx="2601595" cy="1104265"/>
          </a:xfrm>
          <a:prstGeom prst="rect">
            <a:avLst/>
          </a:prstGeom>
          <a:noFill/>
          <a:ln>
            <a:noFill/>
          </a:ln>
        </p:spPr>
      </p:pic>
      <p:sp>
        <p:nvSpPr>
          <p:cNvPr id="2" name="TextBox 1">
            <a:extLst>
              <a:ext uri="{FF2B5EF4-FFF2-40B4-BE49-F238E27FC236}">
                <a16:creationId xmlns:a16="http://schemas.microsoft.com/office/drawing/2014/main" xmlns="" id="{FA616916-73C5-4166-B1EA-D24F6FFCBDD1}"/>
              </a:ext>
            </a:extLst>
          </p:cNvPr>
          <p:cNvSpPr txBox="1"/>
          <p:nvPr/>
        </p:nvSpPr>
        <p:spPr>
          <a:xfrm>
            <a:off x="763209" y="1750741"/>
            <a:ext cx="7593980" cy="3785652"/>
          </a:xfrm>
          <a:prstGeom prst="rect">
            <a:avLst/>
          </a:prstGeom>
          <a:noFill/>
        </p:spPr>
        <p:txBody>
          <a:bodyPr wrap="square" rtlCol="0">
            <a:spAutoFit/>
          </a:bodyPr>
          <a:lstStyle/>
          <a:p>
            <a:pPr algn="ctr"/>
            <a:r>
              <a:rPr lang="en-US" b="1" dirty="0"/>
              <a:t>What to Expect for the Plan Year</a:t>
            </a:r>
          </a:p>
          <a:p>
            <a:endParaRPr lang="en-US" dirty="0"/>
          </a:p>
          <a:p>
            <a:pPr marL="285750" indent="-285750">
              <a:buFont typeface="Arial" panose="020B0604020202020204" pitchFamily="34" charset="0"/>
              <a:buChar char="•"/>
            </a:pPr>
            <a:r>
              <a:rPr lang="en-US" dirty="0"/>
              <a:t>FLEX contributions use PRE-TAX dollars.  Depending on your tax bracket, you may save up to </a:t>
            </a:r>
            <a:r>
              <a:rPr lang="en-US" sz="2400" b="1" dirty="0"/>
              <a:t>30%</a:t>
            </a:r>
            <a:r>
              <a:rPr lang="en-US" dirty="0"/>
              <a:t> or more in taxes.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FLEX plans are “Use it or Lose it”.  You must use your funds by the end of the plan year, or they will be forfeited.  </a:t>
            </a:r>
          </a:p>
          <a:p>
            <a:endParaRPr lang="en-US" dirty="0"/>
          </a:p>
          <a:p>
            <a:pPr marL="285750" indent="-285750">
              <a:buFont typeface="Arial" panose="020B0604020202020204" pitchFamily="34" charset="0"/>
              <a:buChar char="•"/>
            </a:pPr>
            <a:r>
              <a:rPr lang="en-US" dirty="0"/>
              <a:t>Choose your Plan Elections and Contributions wisely. Your benefit elections can NOT be changed unless you have a qualifying life event.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See your employer to discuss what FSA benefits are offered. </a:t>
            </a:r>
          </a:p>
          <a:p>
            <a:endParaRPr lang="en-US" dirty="0"/>
          </a:p>
        </p:txBody>
      </p:sp>
    </p:spTree>
    <p:extLst>
      <p:ext uri="{BB962C8B-B14F-4D97-AF65-F5344CB8AC3E}">
        <p14:creationId xmlns:p14="http://schemas.microsoft.com/office/powerpoint/2010/main" val="797576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3274EE32-141C-48A0-84C2-43B8CA60FB37}"/>
              </a:ext>
            </a:extLst>
          </p:cNvPr>
          <p:cNvSpPr/>
          <p:nvPr/>
        </p:nvSpPr>
        <p:spPr bwMode="auto">
          <a:xfrm>
            <a:off x="0" y="6450018"/>
            <a:ext cx="9144000" cy="271988"/>
          </a:xfrm>
          <a:prstGeom prst="rect">
            <a:avLst/>
          </a:prstGeom>
          <a:solidFill>
            <a:srgbClr val="EDA23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xmlns="" id="{0E0A167B-8825-4D5E-8C41-9082C794269C}"/>
              </a:ext>
            </a:extLst>
          </p:cNvPr>
          <p:cNvSpPr/>
          <p:nvPr/>
        </p:nvSpPr>
        <p:spPr bwMode="auto">
          <a:xfrm>
            <a:off x="0" y="6586012"/>
            <a:ext cx="9144000" cy="271988"/>
          </a:xfrm>
          <a:prstGeom prst="rect">
            <a:avLst/>
          </a:prstGeom>
          <a:solidFill>
            <a:srgbClr val="0052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xmlns="" id="{F329C926-18A5-4CED-8ED5-90A08712D652}"/>
              </a:ext>
            </a:extLst>
          </p:cNvPr>
          <p:cNvSpPr/>
          <p:nvPr/>
        </p:nvSpPr>
        <p:spPr bwMode="auto">
          <a:xfrm>
            <a:off x="0" y="0"/>
            <a:ext cx="9144000" cy="135994"/>
          </a:xfrm>
          <a:prstGeom prst="rect">
            <a:avLst/>
          </a:prstGeom>
          <a:solidFill>
            <a:srgbClr val="0052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17" name="Title 1">
            <a:extLst>
              <a:ext uri="{FF2B5EF4-FFF2-40B4-BE49-F238E27FC236}">
                <a16:creationId xmlns:a16="http://schemas.microsoft.com/office/drawing/2014/main" xmlns="" id="{C5E3997E-0D1E-4738-9DA9-E60F40737851}"/>
              </a:ext>
            </a:extLst>
          </p:cNvPr>
          <p:cNvSpPr>
            <a:spLocks noGrp="1"/>
          </p:cNvSpPr>
          <p:nvPr>
            <p:ph type="title"/>
          </p:nvPr>
        </p:nvSpPr>
        <p:spPr>
          <a:xfrm>
            <a:off x="1254643" y="274220"/>
            <a:ext cx="6496492" cy="1143000"/>
          </a:xfrm>
          <a:noFill/>
        </p:spPr>
        <p:txBody>
          <a:bodyPr>
            <a:normAutofit fontScale="90000"/>
          </a:bodyPr>
          <a:lstStyle/>
          <a:p>
            <a:pPr algn="ctr"/>
            <a:r>
              <a:rPr lang="en-US" b="1" dirty="0">
                <a:solidFill>
                  <a:srgbClr val="00529C"/>
                </a:solidFill>
                <a:cs typeface="Arial" panose="020B0604020202020204" pitchFamily="34" charset="0"/>
              </a:rPr>
              <a:t>Claims</a:t>
            </a:r>
            <a:br>
              <a:rPr lang="en-US" b="1" dirty="0">
                <a:solidFill>
                  <a:srgbClr val="00529C"/>
                </a:solidFill>
                <a:cs typeface="Arial" panose="020B0604020202020204" pitchFamily="34" charset="0"/>
              </a:rPr>
            </a:br>
            <a:r>
              <a:rPr lang="en-US" sz="4000" b="1" dirty="0">
                <a:cs typeface="Arial" panose="020B0604020202020204" pitchFamily="34" charset="0"/>
              </a:rPr>
              <a:t>How do I use my funds?</a:t>
            </a:r>
          </a:p>
        </p:txBody>
      </p:sp>
      <p:pic>
        <p:nvPicPr>
          <p:cNvPr id="7" name="Picture 6">
            <a:extLst>
              <a:ext uri="{FF2B5EF4-FFF2-40B4-BE49-F238E27FC236}">
                <a16:creationId xmlns:a16="http://schemas.microsoft.com/office/drawing/2014/main" xmlns="" id="{2192CC62-C409-4606-A00C-DF40CB4C73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7847" y="5277756"/>
            <a:ext cx="2601595" cy="1104265"/>
          </a:xfrm>
          <a:prstGeom prst="rect">
            <a:avLst/>
          </a:prstGeom>
          <a:noFill/>
          <a:ln>
            <a:noFill/>
          </a:ln>
        </p:spPr>
      </p:pic>
      <p:sp>
        <p:nvSpPr>
          <p:cNvPr id="3" name="TextBox 2">
            <a:extLst>
              <a:ext uri="{FF2B5EF4-FFF2-40B4-BE49-F238E27FC236}">
                <a16:creationId xmlns:a16="http://schemas.microsoft.com/office/drawing/2014/main" xmlns="" id="{32B3A29E-E61C-4B12-BEAA-074431344BE5}"/>
              </a:ext>
            </a:extLst>
          </p:cNvPr>
          <p:cNvSpPr txBox="1"/>
          <p:nvPr/>
        </p:nvSpPr>
        <p:spPr>
          <a:xfrm>
            <a:off x="654340" y="1098958"/>
            <a:ext cx="8229599" cy="646331"/>
          </a:xfrm>
          <a:prstGeom prst="rect">
            <a:avLst/>
          </a:prstGeom>
          <a:noFill/>
        </p:spPr>
        <p:txBody>
          <a:bodyPr wrap="square" rtlCol="0">
            <a:spAutoFit/>
          </a:bodyPr>
          <a:lstStyle/>
          <a:p>
            <a:r>
              <a:rPr lang="en-US" dirty="0"/>
              <a:t> </a:t>
            </a:r>
          </a:p>
          <a:p>
            <a:endParaRPr lang="en-US" dirty="0"/>
          </a:p>
        </p:txBody>
      </p:sp>
      <p:sp>
        <p:nvSpPr>
          <p:cNvPr id="2" name="Rectangle 1">
            <a:extLst>
              <a:ext uri="{FF2B5EF4-FFF2-40B4-BE49-F238E27FC236}">
                <a16:creationId xmlns:a16="http://schemas.microsoft.com/office/drawing/2014/main" xmlns="" id="{43636FA6-A8DD-4FA3-D0BF-3358C6FED41B}"/>
              </a:ext>
            </a:extLst>
          </p:cNvPr>
          <p:cNvSpPr/>
          <p:nvPr/>
        </p:nvSpPr>
        <p:spPr>
          <a:xfrm>
            <a:off x="4322571" y="2967335"/>
            <a:ext cx="498855"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Arial" panose="020B0604020202020204" pitchFamily="34" charset="0"/>
              </a:rPr>
              <a:t>  </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TextBox 4">
            <a:extLst>
              <a:ext uri="{FF2B5EF4-FFF2-40B4-BE49-F238E27FC236}">
                <a16:creationId xmlns:a16="http://schemas.microsoft.com/office/drawing/2014/main" xmlns="" id="{4C255F47-AC35-B8B2-DB4A-F87246658447}"/>
              </a:ext>
            </a:extLst>
          </p:cNvPr>
          <p:cNvSpPr txBox="1"/>
          <p:nvPr/>
        </p:nvSpPr>
        <p:spPr>
          <a:xfrm>
            <a:off x="510360" y="1768594"/>
            <a:ext cx="8123275" cy="5078313"/>
          </a:xfrm>
          <a:prstGeom prst="rect">
            <a:avLst/>
          </a:prstGeom>
          <a:noFill/>
        </p:spPr>
        <p:txBody>
          <a:bodyPr wrap="square" rtlCol="0">
            <a:spAutoFit/>
          </a:bodyPr>
          <a:lstStyle/>
          <a:p>
            <a:r>
              <a:rPr lang="en-US" sz="2800" u="sng" dirty="0"/>
              <a:t>You can submit claims through the following methods</a:t>
            </a:r>
          </a:p>
          <a:p>
            <a:endParaRPr lang="en-US" sz="2800" u="sng" dirty="0"/>
          </a:p>
          <a:p>
            <a:r>
              <a:rPr lang="en-US" sz="2800" dirty="0"/>
              <a:t>1) Visa Benefit Card (if applicable)</a:t>
            </a:r>
          </a:p>
          <a:p>
            <a:r>
              <a:rPr lang="en-US" sz="2800" dirty="0"/>
              <a:t>2) Aviben Mobile App</a:t>
            </a:r>
          </a:p>
          <a:p>
            <a:r>
              <a:rPr lang="en-US" sz="2800" dirty="0"/>
              <a:t>3) Aviben Web Portal</a:t>
            </a:r>
          </a:p>
          <a:p>
            <a:r>
              <a:rPr lang="en-US" sz="2800" dirty="0"/>
              <a:t>4) Mail</a:t>
            </a:r>
          </a:p>
          <a:p>
            <a:r>
              <a:rPr lang="en-US" sz="2800" dirty="0"/>
              <a:t>5) Fax</a:t>
            </a:r>
          </a:p>
          <a:p>
            <a:endParaRPr lang="en-US" sz="2800" dirty="0"/>
          </a:p>
          <a:p>
            <a:r>
              <a:rPr lang="en-US" sz="2400" dirty="0">
                <a:latin typeface="+mj-lt"/>
              </a:rPr>
              <a:t>Please contact the Aviben Service Team for Claims Assistance</a:t>
            </a:r>
          </a:p>
          <a:p>
            <a:r>
              <a:rPr lang="en-US" sz="2400" dirty="0">
                <a:latin typeface="+mj-lt"/>
              </a:rPr>
              <a:t>1-888-507-6053</a:t>
            </a:r>
          </a:p>
          <a:p>
            <a:r>
              <a:rPr lang="en-US" sz="2400" dirty="0">
                <a:latin typeface="+mj-lt"/>
              </a:rPr>
              <a:t>claimsupport@aviben.com</a:t>
            </a:r>
          </a:p>
          <a:p>
            <a:endParaRPr lang="en-US" sz="2800" dirty="0"/>
          </a:p>
        </p:txBody>
      </p:sp>
    </p:spTree>
    <p:extLst>
      <p:ext uri="{BB962C8B-B14F-4D97-AF65-F5344CB8AC3E}">
        <p14:creationId xmlns:p14="http://schemas.microsoft.com/office/powerpoint/2010/main" val="92740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3274EE32-141C-48A0-84C2-43B8CA60FB37}"/>
              </a:ext>
            </a:extLst>
          </p:cNvPr>
          <p:cNvSpPr/>
          <p:nvPr/>
        </p:nvSpPr>
        <p:spPr bwMode="auto">
          <a:xfrm>
            <a:off x="0" y="6450018"/>
            <a:ext cx="9144000" cy="271988"/>
          </a:xfrm>
          <a:prstGeom prst="rect">
            <a:avLst/>
          </a:prstGeom>
          <a:solidFill>
            <a:srgbClr val="EDA23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xmlns="" id="{0E0A167B-8825-4D5E-8C41-9082C794269C}"/>
              </a:ext>
            </a:extLst>
          </p:cNvPr>
          <p:cNvSpPr/>
          <p:nvPr/>
        </p:nvSpPr>
        <p:spPr bwMode="auto">
          <a:xfrm>
            <a:off x="0" y="6586012"/>
            <a:ext cx="9144000" cy="271988"/>
          </a:xfrm>
          <a:prstGeom prst="rect">
            <a:avLst/>
          </a:prstGeom>
          <a:solidFill>
            <a:srgbClr val="0052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xmlns="" id="{F329C926-18A5-4CED-8ED5-90A08712D652}"/>
              </a:ext>
            </a:extLst>
          </p:cNvPr>
          <p:cNvSpPr/>
          <p:nvPr/>
        </p:nvSpPr>
        <p:spPr bwMode="auto">
          <a:xfrm>
            <a:off x="0" y="0"/>
            <a:ext cx="9144000" cy="135994"/>
          </a:xfrm>
          <a:prstGeom prst="rect">
            <a:avLst/>
          </a:prstGeom>
          <a:solidFill>
            <a:srgbClr val="0052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17" name="Title 1">
            <a:extLst>
              <a:ext uri="{FF2B5EF4-FFF2-40B4-BE49-F238E27FC236}">
                <a16:creationId xmlns:a16="http://schemas.microsoft.com/office/drawing/2014/main" xmlns="" id="{C5E3997E-0D1E-4738-9DA9-E60F40737851}"/>
              </a:ext>
            </a:extLst>
          </p:cNvPr>
          <p:cNvSpPr>
            <a:spLocks noGrp="1"/>
          </p:cNvSpPr>
          <p:nvPr>
            <p:ph type="title"/>
          </p:nvPr>
        </p:nvSpPr>
        <p:spPr>
          <a:xfrm>
            <a:off x="2945220" y="135994"/>
            <a:ext cx="3412628" cy="1143000"/>
          </a:xfrm>
          <a:noFill/>
        </p:spPr>
        <p:txBody>
          <a:bodyPr>
            <a:normAutofit fontScale="90000"/>
          </a:bodyPr>
          <a:lstStyle/>
          <a:p>
            <a:pPr algn="ctr"/>
            <a:r>
              <a:rPr lang="en-US" sz="53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Arial" panose="020B0604020202020204" pitchFamily="34" charset="0"/>
              </a:rPr>
              <a:t/>
            </a:r>
            <a:br>
              <a:rPr lang="en-US" sz="53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Arial" panose="020B0604020202020204" pitchFamily="34" charset="0"/>
              </a:rPr>
            </a:br>
            <a:r>
              <a:rPr lang="en-US" sz="53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Arial" panose="020B0604020202020204" pitchFamily="34" charset="0"/>
              </a:rPr>
              <a:t>Thank You!  </a:t>
            </a:r>
            <a:r>
              <a:rPr lang="en-US" sz="4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r>
            <a:br>
              <a:rPr lang="en-US" sz="4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endParaRPr lang="en-US" b="1" dirty="0">
              <a:solidFill>
                <a:srgbClr val="00529C"/>
              </a:solidFill>
              <a:cs typeface="Arial" panose="020B0604020202020204" pitchFamily="34" charset="0"/>
            </a:endParaRPr>
          </a:p>
        </p:txBody>
      </p:sp>
      <p:pic>
        <p:nvPicPr>
          <p:cNvPr id="7" name="Picture 6">
            <a:extLst>
              <a:ext uri="{FF2B5EF4-FFF2-40B4-BE49-F238E27FC236}">
                <a16:creationId xmlns:a16="http://schemas.microsoft.com/office/drawing/2014/main" xmlns="" id="{2192CC62-C409-4606-A00C-DF40CB4C73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7847" y="5277756"/>
            <a:ext cx="2601595" cy="1104265"/>
          </a:xfrm>
          <a:prstGeom prst="rect">
            <a:avLst/>
          </a:prstGeom>
          <a:noFill/>
          <a:ln>
            <a:noFill/>
          </a:ln>
        </p:spPr>
      </p:pic>
      <p:sp>
        <p:nvSpPr>
          <p:cNvPr id="3" name="TextBox 2">
            <a:extLst>
              <a:ext uri="{FF2B5EF4-FFF2-40B4-BE49-F238E27FC236}">
                <a16:creationId xmlns:a16="http://schemas.microsoft.com/office/drawing/2014/main" xmlns="" id="{32B3A29E-E61C-4B12-BEAA-074431344BE5}"/>
              </a:ext>
            </a:extLst>
          </p:cNvPr>
          <p:cNvSpPr txBox="1"/>
          <p:nvPr/>
        </p:nvSpPr>
        <p:spPr>
          <a:xfrm>
            <a:off x="654340" y="1098958"/>
            <a:ext cx="8229599" cy="646331"/>
          </a:xfrm>
          <a:prstGeom prst="rect">
            <a:avLst/>
          </a:prstGeom>
          <a:noFill/>
        </p:spPr>
        <p:txBody>
          <a:bodyPr wrap="square" rtlCol="0">
            <a:spAutoFit/>
          </a:bodyPr>
          <a:lstStyle/>
          <a:p>
            <a:r>
              <a:rPr lang="en-US" dirty="0"/>
              <a:t> </a:t>
            </a:r>
          </a:p>
          <a:p>
            <a:endParaRPr lang="en-US" dirty="0"/>
          </a:p>
        </p:txBody>
      </p:sp>
      <p:sp>
        <p:nvSpPr>
          <p:cNvPr id="5" name="TextBox 4">
            <a:extLst>
              <a:ext uri="{FF2B5EF4-FFF2-40B4-BE49-F238E27FC236}">
                <a16:creationId xmlns:a16="http://schemas.microsoft.com/office/drawing/2014/main" xmlns="" id="{568297AB-4C50-D168-3154-E055C30C4F2B}"/>
              </a:ext>
            </a:extLst>
          </p:cNvPr>
          <p:cNvSpPr txBox="1"/>
          <p:nvPr/>
        </p:nvSpPr>
        <p:spPr>
          <a:xfrm>
            <a:off x="435936" y="1507924"/>
            <a:ext cx="8229599" cy="3447098"/>
          </a:xfrm>
          <a:prstGeom prst="rect">
            <a:avLst/>
          </a:prstGeom>
          <a:noFill/>
        </p:spPr>
        <p:txBody>
          <a:bodyPr wrap="square" rtlCol="0">
            <a:spAutoFit/>
          </a:bodyPr>
          <a:lstStyle/>
          <a:p>
            <a:r>
              <a:rPr lang="en-US" sz="2000" b="1" dirty="0"/>
              <a:t>Helpful Links</a:t>
            </a:r>
          </a:p>
          <a:p>
            <a:endParaRPr lang="en-US" sz="2000" dirty="0"/>
          </a:p>
          <a:p>
            <a:r>
              <a:rPr lang="en-US" sz="2000" dirty="0"/>
              <a:t>Find more information on our website </a:t>
            </a:r>
          </a:p>
          <a:p>
            <a:r>
              <a:rPr lang="en-US" sz="2000" u="sng" dirty="0">
                <a:solidFill>
                  <a:srgbClr val="0563C1"/>
                </a:solidFill>
                <a:effectLst/>
                <a:ea typeface="Calibri" panose="020F0502020204030204" pitchFamily="34" charset="0"/>
                <a:hlinkClick r:id="rId4"/>
              </a:rPr>
              <a:t>https://aviben.com</a:t>
            </a:r>
            <a:endParaRPr lang="en-US" sz="2000" u="sng" dirty="0">
              <a:solidFill>
                <a:srgbClr val="0563C1"/>
              </a:solidFill>
              <a:effectLst/>
              <a:ea typeface="Calibri" panose="020F0502020204030204" pitchFamily="34" charset="0"/>
            </a:endParaRPr>
          </a:p>
          <a:p>
            <a:endParaRPr lang="en-US" sz="2000" dirty="0">
              <a:effectLst/>
              <a:ea typeface="Calibri" panose="020F0502020204030204" pitchFamily="34" charset="0"/>
            </a:endParaRPr>
          </a:p>
          <a:p>
            <a:r>
              <a:rPr lang="en-US" sz="2000" dirty="0">
                <a:effectLst/>
                <a:ea typeface="Calibri" panose="020F0502020204030204" pitchFamily="34" charset="0"/>
              </a:rPr>
              <a:t>Access your claims-eligible benefits in one place by logging into the Consumer Portal, </a:t>
            </a:r>
            <a:r>
              <a:rPr lang="en-US" sz="2000" u="sng" dirty="0">
                <a:solidFill>
                  <a:srgbClr val="0563C1"/>
                </a:solidFill>
                <a:effectLst/>
                <a:ea typeface="Calibri" panose="020F0502020204030204" pitchFamily="34" charset="0"/>
                <a:hlinkClick r:id="rId5"/>
              </a:rPr>
              <a:t>https://aviben.lh1ondemand.com/Login.aspx?ReturnUrl=%2f</a:t>
            </a:r>
            <a:endParaRPr lang="en-US" sz="2000" dirty="0">
              <a:effectLst/>
              <a:ea typeface="Calibri" panose="020F0502020204030204" pitchFamily="34" charset="0"/>
            </a:endParaRPr>
          </a:p>
          <a:p>
            <a:endParaRPr lang="en-US" sz="2000" dirty="0"/>
          </a:p>
          <a:p>
            <a:r>
              <a:rPr lang="en-US" sz="2000" dirty="0">
                <a:effectLst/>
                <a:ea typeface="Times New Roman" panose="02020603050405020304" pitchFamily="18" charset="0"/>
                <a:cs typeface="Times New Roman" panose="02020603050405020304" pitchFamily="18" charset="0"/>
              </a:rPr>
              <a:t>Recorded Presentation for Flex:</a:t>
            </a:r>
          </a:p>
          <a:p>
            <a:r>
              <a:rPr lang="en-US" sz="2000" dirty="0">
                <a:effectLst/>
                <a:ea typeface="Times New Roman" panose="02020603050405020304" pitchFamily="18" charset="0"/>
                <a:cs typeface="Times New Roman" panose="02020603050405020304" pitchFamily="18" charset="0"/>
              </a:rPr>
              <a:t> </a:t>
            </a:r>
            <a:r>
              <a:rPr lang="en-US" sz="2000" dirty="0">
                <a:solidFill>
                  <a:srgbClr val="0000FF"/>
                </a:solidFill>
                <a:effectLst/>
                <a:ea typeface="Times New Roman" panose="02020603050405020304" pitchFamily="18" charset="0"/>
                <a:cs typeface="Times New Roman" panose="02020603050405020304" pitchFamily="18" charset="0"/>
                <a:hlinkClick r:id="rId6"/>
              </a:rPr>
              <a:t>https://www.youtube.com/watch?v=2xC786uZ2OM</a:t>
            </a:r>
            <a:endParaRPr lang="en-US" sz="20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46283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3274EE32-141C-48A0-84C2-43B8CA60FB37}"/>
              </a:ext>
            </a:extLst>
          </p:cNvPr>
          <p:cNvSpPr/>
          <p:nvPr/>
        </p:nvSpPr>
        <p:spPr bwMode="auto">
          <a:xfrm>
            <a:off x="0" y="6450018"/>
            <a:ext cx="9144000" cy="271988"/>
          </a:xfrm>
          <a:prstGeom prst="rect">
            <a:avLst/>
          </a:prstGeom>
          <a:solidFill>
            <a:srgbClr val="EDA23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xmlns="" id="{0E0A167B-8825-4D5E-8C41-9082C794269C}"/>
              </a:ext>
            </a:extLst>
          </p:cNvPr>
          <p:cNvSpPr/>
          <p:nvPr/>
        </p:nvSpPr>
        <p:spPr bwMode="auto">
          <a:xfrm>
            <a:off x="0" y="6586012"/>
            <a:ext cx="9144000" cy="271988"/>
          </a:xfrm>
          <a:prstGeom prst="rect">
            <a:avLst/>
          </a:prstGeom>
          <a:solidFill>
            <a:srgbClr val="0052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xmlns="" id="{F329C926-18A5-4CED-8ED5-90A08712D652}"/>
              </a:ext>
            </a:extLst>
          </p:cNvPr>
          <p:cNvSpPr/>
          <p:nvPr/>
        </p:nvSpPr>
        <p:spPr bwMode="auto">
          <a:xfrm>
            <a:off x="0" y="0"/>
            <a:ext cx="9144000" cy="135994"/>
          </a:xfrm>
          <a:prstGeom prst="rect">
            <a:avLst/>
          </a:prstGeom>
          <a:solidFill>
            <a:srgbClr val="0052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7" name="Title 1">
            <a:extLst>
              <a:ext uri="{FF2B5EF4-FFF2-40B4-BE49-F238E27FC236}">
                <a16:creationId xmlns:a16="http://schemas.microsoft.com/office/drawing/2014/main" xmlns="" id="{815C6544-71EF-405C-B90A-306E6E8730C3}"/>
              </a:ext>
            </a:extLst>
          </p:cNvPr>
          <p:cNvSpPr txBox="1">
            <a:spLocks/>
          </p:cNvSpPr>
          <p:nvPr/>
        </p:nvSpPr>
        <p:spPr>
          <a:xfrm>
            <a:off x="609599" y="2666720"/>
            <a:ext cx="2585293" cy="1421928"/>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400" dirty="0">
              <a:solidFill>
                <a:srgbClr val="00529C"/>
              </a:solidFill>
              <a:cs typeface="Arial" panose="020B0604020202020204" pitchFamily="34" charset="0"/>
            </a:endParaRPr>
          </a:p>
        </p:txBody>
      </p:sp>
      <p:sp>
        <p:nvSpPr>
          <p:cNvPr id="2" name="Title 1">
            <a:extLst>
              <a:ext uri="{FF2B5EF4-FFF2-40B4-BE49-F238E27FC236}">
                <a16:creationId xmlns:a16="http://schemas.microsoft.com/office/drawing/2014/main" xmlns="" id="{00A78493-2AFD-40FC-8265-F30385D956B7}"/>
              </a:ext>
            </a:extLst>
          </p:cNvPr>
          <p:cNvSpPr txBox="1">
            <a:spLocks/>
          </p:cNvSpPr>
          <p:nvPr/>
        </p:nvSpPr>
        <p:spPr>
          <a:xfrm>
            <a:off x="457199" y="4469825"/>
            <a:ext cx="8229600" cy="1143000"/>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00529C"/>
                </a:solidFill>
                <a:cs typeface="Arial" panose="020B0604020202020204" pitchFamily="34" charset="0"/>
              </a:rPr>
              <a:t>1995 E. Rum River Dr. S., Cambridge, MN 55008</a:t>
            </a:r>
          </a:p>
          <a:p>
            <a:pPr algn="ctr"/>
            <a:r>
              <a:rPr lang="en-US" sz="2400" b="1" dirty="0">
                <a:solidFill>
                  <a:srgbClr val="00529C"/>
                </a:solidFill>
                <a:cs typeface="Arial" panose="020B0604020202020204" pitchFamily="34" charset="0"/>
                <a:hlinkClick r:id="rId2"/>
              </a:rPr>
              <a:t>www.aviben.com</a:t>
            </a:r>
            <a:r>
              <a:rPr lang="en-US" sz="2400" b="1" dirty="0">
                <a:solidFill>
                  <a:srgbClr val="00529C"/>
                </a:solidFill>
                <a:cs typeface="Arial" panose="020B0604020202020204" pitchFamily="34" charset="0"/>
              </a:rPr>
              <a:t> </a:t>
            </a:r>
          </a:p>
          <a:p>
            <a:pPr algn="ctr"/>
            <a:r>
              <a:rPr lang="en-US" sz="2400" b="1" dirty="0">
                <a:solidFill>
                  <a:srgbClr val="00529C"/>
                </a:solidFill>
                <a:cs typeface="Arial" panose="020B0604020202020204" pitchFamily="34" charset="0"/>
              </a:rPr>
              <a:t>763-552-6053</a:t>
            </a:r>
          </a:p>
        </p:txBody>
      </p:sp>
      <p:sp>
        <p:nvSpPr>
          <p:cNvPr id="3" name="Title 1">
            <a:extLst>
              <a:ext uri="{FF2B5EF4-FFF2-40B4-BE49-F238E27FC236}">
                <a16:creationId xmlns:a16="http://schemas.microsoft.com/office/drawing/2014/main" xmlns="" id="{F230574B-252C-4131-9E1F-1E9C924D5DE9}"/>
              </a:ext>
            </a:extLst>
          </p:cNvPr>
          <p:cNvSpPr txBox="1">
            <a:spLocks/>
          </p:cNvSpPr>
          <p:nvPr/>
        </p:nvSpPr>
        <p:spPr>
          <a:xfrm>
            <a:off x="1266940" y="2666719"/>
            <a:ext cx="3305060" cy="1421928"/>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00529C"/>
                </a:solidFill>
                <a:cs typeface="Arial" panose="020B0604020202020204" pitchFamily="34" charset="0"/>
              </a:rPr>
              <a:t>Chris Williams</a:t>
            </a:r>
          </a:p>
          <a:p>
            <a:pPr algn="ctr"/>
            <a:r>
              <a:rPr lang="en-US" sz="2400" dirty="0">
                <a:solidFill>
                  <a:srgbClr val="00529C"/>
                </a:solidFill>
                <a:cs typeface="Arial" panose="020B0604020202020204" pitchFamily="34" charset="0"/>
              </a:rPr>
              <a:t>Benefits Consultant</a:t>
            </a:r>
          </a:p>
          <a:p>
            <a:pPr algn="ctr"/>
            <a:r>
              <a:rPr lang="en-US" sz="2400" dirty="0">
                <a:solidFill>
                  <a:srgbClr val="00529C"/>
                </a:solidFill>
                <a:cs typeface="Arial" panose="020B0604020202020204" pitchFamily="34" charset="0"/>
                <a:hlinkClick r:id="rId3"/>
              </a:rPr>
              <a:t>chris@aviben.com</a:t>
            </a:r>
            <a:r>
              <a:rPr lang="en-US" sz="2400" dirty="0">
                <a:solidFill>
                  <a:srgbClr val="00529C"/>
                </a:solidFill>
                <a:cs typeface="Arial" panose="020B0604020202020204" pitchFamily="34" charset="0"/>
              </a:rPr>
              <a:t> </a:t>
            </a:r>
          </a:p>
          <a:p>
            <a:pPr algn="ctr"/>
            <a:endParaRPr lang="en-US" sz="2400" dirty="0">
              <a:solidFill>
                <a:srgbClr val="00529C"/>
              </a:solidFill>
              <a:cs typeface="Arial" panose="020B0604020202020204" pitchFamily="34" charset="0"/>
            </a:endParaRPr>
          </a:p>
        </p:txBody>
      </p:sp>
      <p:pic>
        <p:nvPicPr>
          <p:cNvPr id="9" name="Picture 8">
            <a:extLst>
              <a:ext uri="{FF2B5EF4-FFF2-40B4-BE49-F238E27FC236}">
                <a16:creationId xmlns:a16="http://schemas.microsoft.com/office/drawing/2014/main" xmlns="" id="{96421A68-E488-4996-BD5A-2C3516189D0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0283" y="615326"/>
            <a:ext cx="3783434" cy="1575971"/>
          </a:xfrm>
          <a:prstGeom prst="rect">
            <a:avLst/>
          </a:prstGeom>
          <a:noFill/>
          <a:ln>
            <a:noFill/>
          </a:ln>
        </p:spPr>
      </p:pic>
      <p:sp>
        <p:nvSpPr>
          <p:cNvPr id="5" name="TextBox 4">
            <a:extLst>
              <a:ext uri="{FF2B5EF4-FFF2-40B4-BE49-F238E27FC236}">
                <a16:creationId xmlns:a16="http://schemas.microsoft.com/office/drawing/2014/main" xmlns="" id="{DA9C6E66-0E5F-4652-A17D-A920E0E5AAB7}"/>
              </a:ext>
            </a:extLst>
          </p:cNvPr>
          <p:cNvSpPr txBox="1"/>
          <p:nvPr/>
        </p:nvSpPr>
        <p:spPr>
          <a:xfrm>
            <a:off x="4923405" y="2666719"/>
            <a:ext cx="2623150" cy="1421928"/>
          </a:xfrm>
          <a:prstGeom prst="rect">
            <a:avLst/>
          </a:prstGeom>
          <a:noFill/>
        </p:spPr>
        <p:txBody>
          <a:bodyPr wrap="square" rtlCol="0">
            <a:spAutoFit/>
          </a:bodyPr>
          <a:lstStyle/>
          <a:p>
            <a:pPr algn="ctr" defTabSz="914400">
              <a:lnSpc>
                <a:spcPct val="90000"/>
              </a:lnSpc>
              <a:spcBef>
                <a:spcPct val="0"/>
              </a:spcBef>
            </a:pPr>
            <a:r>
              <a:rPr lang="en-US" sz="2400" b="1" dirty="0">
                <a:solidFill>
                  <a:srgbClr val="00529C"/>
                </a:solidFill>
                <a:latin typeface="+mj-lt"/>
                <a:ea typeface="+mj-ea"/>
                <a:cs typeface="Arial" panose="020B0604020202020204" pitchFamily="34" charset="0"/>
              </a:rPr>
              <a:t>Brian Netzer</a:t>
            </a:r>
          </a:p>
          <a:p>
            <a:pPr algn="ctr" defTabSz="914400">
              <a:lnSpc>
                <a:spcPct val="90000"/>
              </a:lnSpc>
              <a:spcBef>
                <a:spcPct val="0"/>
              </a:spcBef>
            </a:pPr>
            <a:r>
              <a:rPr lang="en-US" sz="2400" dirty="0">
                <a:solidFill>
                  <a:srgbClr val="00529C"/>
                </a:solidFill>
                <a:latin typeface="+mj-lt"/>
                <a:ea typeface="+mj-ea"/>
                <a:cs typeface="Arial" panose="020B0604020202020204" pitchFamily="34" charset="0"/>
              </a:rPr>
              <a:t>Benefits Consultant</a:t>
            </a:r>
          </a:p>
          <a:p>
            <a:pPr algn="ctr" defTabSz="914400">
              <a:lnSpc>
                <a:spcPct val="90000"/>
              </a:lnSpc>
              <a:spcBef>
                <a:spcPct val="0"/>
              </a:spcBef>
            </a:pPr>
            <a:r>
              <a:rPr lang="en-US" sz="2400" dirty="0">
                <a:solidFill>
                  <a:srgbClr val="00529C"/>
                </a:solidFill>
                <a:latin typeface="+mj-lt"/>
                <a:ea typeface="+mj-ea"/>
                <a:cs typeface="Arial" panose="020B0604020202020204" pitchFamily="34" charset="0"/>
                <a:hlinkClick r:id="rId5">
                  <a:extLst>
                    <a:ext uri="{A12FA001-AC4F-418D-AE19-62706E023703}">
                      <ahyp:hlinkClr xmlns:ahyp="http://schemas.microsoft.com/office/drawing/2018/hyperlinkcolor" xmlns="" val="tx"/>
                    </a:ext>
                  </a:extLst>
                </a:hlinkClick>
              </a:rPr>
              <a:t>brian@aviben.com</a:t>
            </a:r>
            <a:endParaRPr lang="en-US" sz="2400" dirty="0">
              <a:solidFill>
                <a:srgbClr val="00529C"/>
              </a:solidFill>
              <a:latin typeface="+mj-lt"/>
              <a:ea typeface="+mj-ea"/>
              <a:cs typeface="Arial" panose="020B0604020202020204" pitchFamily="34" charset="0"/>
            </a:endParaRPr>
          </a:p>
          <a:p>
            <a:pPr algn="ctr" defTabSz="914400">
              <a:lnSpc>
                <a:spcPct val="90000"/>
              </a:lnSpc>
              <a:spcBef>
                <a:spcPct val="0"/>
              </a:spcBef>
            </a:pPr>
            <a:endParaRPr lang="en-US" sz="2400" dirty="0">
              <a:solidFill>
                <a:srgbClr val="00529C"/>
              </a:solidFill>
              <a:latin typeface="+mj-lt"/>
              <a:ea typeface="+mj-ea"/>
              <a:cs typeface="Arial" panose="020B0604020202020204" pitchFamily="34" charset="0"/>
            </a:endParaRPr>
          </a:p>
        </p:txBody>
      </p:sp>
    </p:spTree>
    <p:extLst>
      <p:ext uri="{BB962C8B-B14F-4D97-AF65-F5344CB8AC3E}">
        <p14:creationId xmlns:p14="http://schemas.microsoft.com/office/powerpoint/2010/main" val="20274788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3274EE32-141C-48A0-84C2-43B8CA60FB37}"/>
              </a:ext>
            </a:extLst>
          </p:cNvPr>
          <p:cNvSpPr/>
          <p:nvPr/>
        </p:nvSpPr>
        <p:spPr bwMode="auto">
          <a:xfrm>
            <a:off x="0" y="6450018"/>
            <a:ext cx="9144000" cy="271988"/>
          </a:xfrm>
          <a:prstGeom prst="rect">
            <a:avLst/>
          </a:prstGeom>
          <a:solidFill>
            <a:srgbClr val="EDA23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 name="Rectangle 9">
            <a:extLst>
              <a:ext uri="{FF2B5EF4-FFF2-40B4-BE49-F238E27FC236}">
                <a16:creationId xmlns:a16="http://schemas.microsoft.com/office/drawing/2014/main" xmlns="" id="{0E0A167B-8825-4D5E-8C41-9082C794269C}"/>
              </a:ext>
            </a:extLst>
          </p:cNvPr>
          <p:cNvSpPr/>
          <p:nvPr/>
        </p:nvSpPr>
        <p:spPr bwMode="auto">
          <a:xfrm>
            <a:off x="0" y="6586012"/>
            <a:ext cx="9144000" cy="271988"/>
          </a:xfrm>
          <a:prstGeom prst="rect">
            <a:avLst/>
          </a:prstGeom>
          <a:solidFill>
            <a:srgbClr val="0052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 name="Rectangle 3">
            <a:extLst>
              <a:ext uri="{FF2B5EF4-FFF2-40B4-BE49-F238E27FC236}">
                <a16:creationId xmlns:a16="http://schemas.microsoft.com/office/drawing/2014/main" xmlns="" id="{F329C926-18A5-4CED-8ED5-90A08712D652}"/>
              </a:ext>
            </a:extLst>
          </p:cNvPr>
          <p:cNvSpPr/>
          <p:nvPr/>
        </p:nvSpPr>
        <p:spPr bwMode="auto">
          <a:xfrm>
            <a:off x="0" y="0"/>
            <a:ext cx="9144000" cy="135994"/>
          </a:xfrm>
          <a:prstGeom prst="rect">
            <a:avLst/>
          </a:prstGeom>
          <a:solidFill>
            <a:srgbClr val="0052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7" name="Title 1">
            <a:extLst>
              <a:ext uri="{FF2B5EF4-FFF2-40B4-BE49-F238E27FC236}">
                <a16:creationId xmlns:a16="http://schemas.microsoft.com/office/drawing/2014/main" xmlns="" id="{C5E3997E-0D1E-4738-9DA9-E60F40737851}"/>
              </a:ext>
            </a:extLst>
          </p:cNvPr>
          <p:cNvSpPr>
            <a:spLocks noGrp="1"/>
          </p:cNvSpPr>
          <p:nvPr>
            <p:ph type="title"/>
          </p:nvPr>
        </p:nvSpPr>
        <p:spPr>
          <a:xfrm>
            <a:off x="457200" y="118872"/>
            <a:ext cx="8229600" cy="1605720"/>
          </a:xfrm>
          <a:noFill/>
        </p:spPr>
        <p:txBody>
          <a:bodyPr>
            <a:normAutofit/>
          </a:bodyPr>
          <a:lstStyle/>
          <a:p>
            <a:pPr algn="ctr"/>
            <a:r>
              <a:rPr lang="en-US" b="1" dirty="0">
                <a:solidFill>
                  <a:srgbClr val="00529C"/>
                </a:solidFill>
                <a:cs typeface="Arial" panose="020B0604020202020204" pitchFamily="34" charset="0"/>
              </a:rPr>
              <a:t> </a:t>
            </a:r>
          </a:p>
        </p:txBody>
      </p:sp>
      <p:sp>
        <p:nvSpPr>
          <p:cNvPr id="3" name="TextBox 2">
            <a:extLst>
              <a:ext uri="{FF2B5EF4-FFF2-40B4-BE49-F238E27FC236}">
                <a16:creationId xmlns:a16="http://schemas.microsoft.com/office/drawing/2014/main" xmlns="" id="{F0CFB33D-5F9D-4D6D-8A90-34D1EB98A6F7}"/>
              </a:ext>
            </a:extLst>
          </p:cNvPr>
          <p:cNvSpPr txBox="1"/>
          <p:nvPr/>
        </p:nvSpPr>
        <p:spPr>
          <a:xfrm>
            <a:off x="184557" y="1724592"/>
            <a:ext cx="3577905" cy="4801314"/>
          </a:xfrm>
          <a:prstGeom prst="rect">
            <a:avLst/>
          </a:prstGeom>
          <a:noFill/>
        </p:spPr>
        <p:txBody>
          <a:bodyPr wrap="square" rtlCol="0">
            <a:spAutoFit/>
          </a:bodyPr>
          <a:lstStyle/>
          <a:p>
            <a:endParaRPr lang="en-US" b="1" dirty="0">
              <a:latin typeface="+mj-lt"/>
            </a:endParaRPr>
          </a:p>
          <a:p>
            <a:r>
              <a:rPr lang="en-US" b="1" dirty="0">
                <a:latin typeface="+mj-lt"/>
              </a:rPr>
              <a:t>Katie Bailey – Operations Manager</a:t>
            </a:r>
          </a:p>
          <a:p>
            <a:r>
              <a:rPr lang="en-US" dirty="0">
                <a:latin typeface="+mj-lt"/>
                <a:hlinkClick r:id="rId2"/>
              </a:rPr>
              <a:t>katie@aviben.com</a:t>
            </a:r>
            <a:r>
              <a:rPr lang="en-US" dirty="0">
                <a:latin typeface="+mj-lt"/>
              </a:rPr>
              <a:t> </a:t>
            </a:r>
          </a:p>
          <a:p>
            <a:endParaRPr lang="en-US" dirty="0">
              <a:latin typeface="+mj-lt"/>
            </a:endParaRPr>
          </a:p>
          <a:p>
            <a:endParaRPr lang="en-US" dirty="0">
              <a:latin typeface="+mj-lt"/>
            </a:endParaRPr>
          </a:p>
          <a:p>
            <a:r>
              <a:rPr lang="en-US" b="1" dirty="0">
                <a:latin typeface="+mj-lt"/>
              </a:rPr>
              <a:t>Emma Pankan – Plan Administrator</a:t>
            </a:r>
          </a:p>
          <a:p>
            <a:r>
              <a:rPr lang="en-US" b="1" dirty="0">
                <a:latin typeface="+mj-lt"/>
              </a:rPr>
              <a:t>Trinity Miller-Streit – Plan Administrator</a:t>
            </a:r>
          </a:p>
          <a:p>
            <a:r>
              <a:rPr lang="en-US" dirty="0">
                <a:solidFill>
                  <a:srgbClr val="0563C1"/>
                </a:solidFill>
                <a:latin typeface="+mj-lt"/>
                <a:hlinkClick r:id="rId3">
                  <a:extLst>
                    <a:ext uri="{A12FA001-AC4F-418D-AE19-62706E023703}">
                      <ahyp:hlinkClr xmlns:ahyp="http://schemas.microsoft.com/office/drawing/2018/hyperlinkcolor" xmlns="" val="tx"/>
                    </a:ext>
                  </a:extLst>
                </a:hlinkClick>
              </a:rPr>
              <a:t>planadmin@aviben.com</a:t>
            </a:r>
            <a:r>
              <a:rPr lang="en-US" dirty="0">
                <a:latin typeface="+mj-lt"/>
              </a:rPr>
              <a:t> </a:t>
            </a:r>
          </a:p>
          <a:p>
            <a:endParaRPr lang="en-US" dirty="0">
              <a:latin typeface="+mj-lt"/>
            </a:endParaRPr>
          </a:p>
          <a:p>
            <a:r>
              <a:rPr lang="en-US" b="1" dirty="0">
                <a:latin typeface="+mj-lt"/>
              </a:rPr>
              <a:t>Marysa Londgren – Benefit Processor</a:t>
            </a:r>
          </a:p>
          <a:p>
            <a:r>
              <a:rPr lang="en-US" b="1" dirty="0">
                <a:latin typeface="+mj-lt"/>
              </a:rPr>
              <a:t>Paula Neu – Benefit Processor </a:t>
            </a:r>
          </a:p>
          <a:p>
            <a:r>
              <a:rPr lang="en-US" dirty="0">
                <a:latin typeface="+mj-lt"/>
                <a:hlinkClick r:id="rId4"/>
              </a:rPr>
              <a:t>benefitprocessing@aviben.com</a:t>
            </a:r>
            <a:r>
              <a:rPr lang="en-US" dirty="0">
                <a:latin typeface="+mj-lt"/>
              </a:rPr>
              <a:t> </a:t>
            </a:r>
          </a:p>
          <a:p>
            <a:endParaRPr lang="en-US" dirty="0">
              <a:latin typeface="+mj-lt"/>
            </a:endParaRPr>
          </a:p>
          <a:p>
            <a:endParaRPr lang="en-US" dirty="0">
              <a:latin typeface="+mj-lt"/>
            </a:endParaRPr>
          </a:p>
          <a:p>
            <a:endParaRPr lang="en-US" dirty="0">
              <a:latin typeface="+mj-lt"/>
            </a:endParaRPr>
          </a:p>
          <a:p>
            <a:endParaRPr lang="en-US" dirty="0"/>
          </a:p>
        </p:txBody>
      </p:sp>
      <p:sp>
        <p:nvSpPr>
          <p:cNvPr id="5" name="TextBox 4">
            <a:extLst>
              <a:ext uri="{FF2B5EF4-FFF2-40B4-BE49-F238E27FC236}">
                <a16:creationId xmlns:a16="http://schemas.microsoft.com/office/drawing/2014/main" xmlns="" id="{2925564A-531F-4933-8860-6C0103595A47}"/>
              </a:ext>
            </a:extLst>
          </p:cNvPr>
          <p:cNvSpPr txBox="1"/>
          <p:nvPr/>
        </p:nvSpPr>
        <p:spPr>
          <a:xfrm>
            <a:off x="4699296" y="1765189"/>
            <a:ext cx="4093827" cy="3662541"/>
          </a:xfrm>
          <a:prstGeom prst="rect">
            <a:avLst/>
          </a:prstGeom>
          <a:noFill/>
        </p:spPr>
        <p:txBody>
          <a:bodyPr wrap="square" rtlCol="0">
            <a:spAutoFit/>
          </a:bodyPr>
          <a:lstStyle/>
          <a:p>
            <a:endParaRPr lang="en-US" sz="1600" b="1" u="sng" dirty="0">
              <a:solidFill>
                <a:srgbClr val="0070C0"/>
              </a:solidFill>
              <a:latin typeface="+mj-lt"/>
            </a:endParaRPr>
          </a:p>
          <a:p>
            <a:r>
              <a:rPr lang="en-US" dirty="0">
                <a:latin typeface="+mj-lt"/>
              </a:rPr>
              <a:t>For assistance with your account or claims, please contact the Aviben </a:t>
            </a:r>
          </a:p>
          <a:p>
            <a:r>
              <a:rPr lang="en-US" dirty="0">
                <a:latin typeface="+mj-lt"/>
              </a:rPr>
              <a:t>Service Team</a:t>
            </a:r>
          </a:p>
          <a:p>
            <a:endParaRPr lang="en-US" dirty="0">
              <a:latin typeface="+mj-lt"/>
            </a:endParaRPr>
          </a:p>
          <a:p>
            <a:r>
              <a:rPr lang="en-US" b="1" u="sng" dirty="0">
                <a:solidFill>
                  <a:srgbClr val="00529C"/>
                </a:solidFill>
                <a:latin typeface="+mj-lt"/>
              </a:rPr>
              <a:t>Service Team</a:t>
            </a:r>
          </a:p>
          <a:p>
            <a:r>
              <a:rPr lang="en-US" dirty="0">
                <a:latin typeface="+mj-lt"/>
              </a:rPr>
              <a:t>Lisa Money</a:t>
            </a:r>
          </a:p>
          <a:p>
            <a:r>
              <a:rPr lang="en-US" dirty="0">
                <a:latin typeface="+mj-lt"/>
              </a:rPr>
              <a:t>Diana Grabenbauer</a:t>
            </a:r>
          </a:p>
          <a:p>
            <a:r>
              <a:rPr lang="en-US" dirty="0">
                <a:latin typeface="+mj-lt"/>
              </a:rPr>
              <a:t>Mieke Derks</a:t>
            </a:r>
          </a:p>
          <a:p>
            <a:endParaRPr lang="en-US" dirty="0">
              <a:latin typeface="+mj-lt"/>
            </a:endParaRPr>
          </a:p>
          <a:p>
            <a:r>
              <a:rPr lang="en-US" dirty="0">
                <a:latin typeface="+mj-lt"/>
                <a:hlinkClick r:id="rId5"/>
              </a:rPr>
              <a:t>claimsupport@aviben.com</a:t>
            </a:r>
            <a:r>
              <a:rPr lang="en-US" dirty="0">
                <a:latin typeface="+mj-lt"/>
              </a:rPr>
              <a:t> </a:t>
            </a:r>
          </a:p>
          <a:p>
            <a:r>
              <a:rPr lang="en-US" dirty="0">
                <a:latin typeface="+mj-lt"/>
              </a:rPr>
              <a:t>Office: 888-507-6053</a:t>
            </a:r>
          </a:p>
          <a:p>
            <a:r>
              <a:rPr lang="en-US" dirty="0">
                <a:latin typeface="+mj-lt"/>
              </a:rPr>
              <a:t>Fax: 763-552-6055 or 763-552-9160</a:t>
            </a:r>
          </a:p>
        </p:txBody>
      </p:sp>
      <p:pic>
        <p:nvPicPr>
          <p:cNvPr id="11" name="Picture 10">
            <a:extLst>
              <a:ext uri="{FF2B5EF4-FFF2-40B4-BE49-F238E27FC236}">
                <a16:creationId xmlns:a16="http://schemas.microsoft.com/office/drawing/2014/main" xmlns="" id="{30A70F10-7C73-4AFE-96E2-CFB2F45B804E}"/>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14504" y="216893"/>
            <a:ext cx="3351403" cy="1507699"/>
          </a:xfrm>
          <a:prstGeom prst="rect">
            <a:avLst/>
          </a:prstGeom>
          <a:noFill/>
          <a:ln>
            <a:noFill/>
          </a:ln>
        </p:spPr>
      </p:pic>
    </p:spTree>
    <p:extLst>
      <p:ext uri="{BB962C8B-B14F-4D97-AF65-F5344CB8AC3E}">
        <p14:creationId xmlns:p14="http://schemas.microsoft.com/office/powerpoint/2010/main" val="419170314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3274EE32-141C-48A0-84C2-43B8CA60FB37}"/>
              </a:ext>
            </a:extLst>
          </p:cNvPr>
          <p:cNvSpPr/>
          <p:nvPr/>
        </p:nvSpPr>
        <p:spPr bwMode="auto">
          <a:xfrm>
            <a:off x="0" y="6450018"/>
            <a:ext cx="9144000" cy="271988"/>
          </a:xfrm>
          <a:prstGeom prst="rect">
            <a:avLst/>
          </a:prstGeom>
          <a:solidFill>
            <a:srgbClr val="EDA23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xmlns="" id="{0E0A167B-8825-4D5E-8C41-9082C794269C}"/>
              </a:ext>
            </a:extLst>
          </p:cNvPr>
          <p:cNvSpPr/>
          <p:nvPr/>
        </p:nvSpPr>
        <p:spPr bwMode="auto">
          <a:xfrm>
            <a:off x="0" y="6586012"/>
            <a:ext cx="9144000" cy="271988"/>
          </a:xfrm>
          <a:prstGeom prst="rect">
            <a:avLst/>
          </a:prstGeom>
          <a:solidFill>
            <a:srgbClr val="0052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xmlns="" id="{F329C926-18A5-4CED-8ED5-90A08712D652}"/>
              </a:ext>
            </a:extLst>
          </p:cNvPr>
          <p:cNvSpPr/>
          <p:nvPr/>
        </p:nvSpPr>
        <p:spPr bwMode="auto">
          <a:xfrm>
            <a:off x="0" y="0"/>
            <a:ext cx="9144000" cy="135994"/>
          </a:xfrm>
          <a:prstGeom prst="rect">
            <a:avLst/>
          </a:prstGeom>
          <a:solidFill>
            <a:srgbClr val="0052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17" name="Title 1">
            <a:extLst>
              <a:ext uri="{FF2B5EF4-FFF2-40B4-BE49-F238E27FC236}">
                <a16:creationId xmlns:a16="http://schemas.microsoft.com/office/drawing/2014/main" xmlns="" id="{C5E3997E-0D1E-4738-9DA9-E60F40737851}"/>
              </a:ext>
            </a:extLst>
          </p:cNvPr>
          <p:cNvSpPr>
            <a:spLocks noGrp="1"/>
          </p:cNvSpPr>
          <p:nvPr>
            <p:ph type="title"/>
          </p:nvPr>
        </p:nvSpPr>
        <p:spPr>
          <a:xfrm>
            <a:off x="457200" y="118872"/>
            <a:ext cx="8229600" cy="1143000"/>
          </a:xfrm>
          <a:noFill/>
        </p:spPr>
        <p:txBody>
          <a:bodyPr>
            <a:normAutofit/>
          </a:bodyPr>
          <a:lstStyle/>
          <a:p>
            <a:pPr algn="ctr"/>
            <a:r>
              <a:rPr lang="en-US" b="1" dirty="0">
                <a:solidFill>
                  <a:srgbClr val="00529C"/>
                </a:solidFill>
                <a:cs typeface="Arial" panose="020B0604020202020204" pitchFamily="34" charset="0"/>
              </a:rPr>
              <a:t>Welcome to Aviben</a:t>
            </a:r>
          </a:p>
        </p:txBody>
      </p:sp>
      <p:pic>
        <p:nvPicPr>
          <p:cNvPr id="7" name="Picture 6">
            <a:extLst>
              <a:ext uri="{FF2B5EF4-FFF2-40B4-BE49-F238E27FC236}">
                <a16:creationId xmlns:a16="http://schemas.microsoft.com/office/drawing/2014/main" xmlns="" id="{8045F68C-7A18-4843-8258-33C555DA454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1202" y="5229326"/>
            <a:ext cx="2601595" cy="1104265"/>
          </a:xfrm>
          <a:prstGeom prst="rect">
            <a:avLst/>
          </a:prstGeom>
          <a:noFill/>
          <a:ln>
            <a:noFill/>
          </a:ln>
        </p:spPr>
      </p:pic>
      <p:sp>
        <p:nvSpPr>
          <p:cNvPr id="2" name="TextBox 1">
            <a:extLst>
              <a:ext uri="{FF2B5EF4-FFF2-40B4-BE49-F238E27FC236}">
                <a16:creationId xmlns:a16="http://schemas.microsoft.com/office/drawing/2014/main" xmlns="" id="{5C43D126-58DD-C2EF-8A5D-C7D818D8CE69}"/>
              </a:ext>
            </a:extLst>
          </p:cNvPr>
          <p:cNvSpPr txBox="1"/>
          <p:nvPr/>
        </p:nvSpPr>
        <p:spPr>
          <a:xfrm>
            <a:off x="457200" y="1137677"/>
            <a:ext cx="8229600" cy="5078313"/>
          </a:xfrm>
          <a:prstGeom prst="rect">
            <a:avLst/>
          </a:prstGeom>
          <a:noFill/>
        </p:spPr>
        <p:txBody>
          <a:bodyPr wrap="square" rtlCol="0">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Aviben specializes in providing benefit plans to the public schools and municipal governments and is versed in the needs of these industries.  Our services make it easy for plan participants to access their benefits with a streamlined user experience.  </a:t>
            </a:r>
          </a:p>
          <a:p>
            <a:pPr marL="0" marR="0">
              <a:spcBef>
                <a:spcPts val="0"/>
              </a:spcBef>
              <a:spcAft>
                <a:spcPts val="0"/>
              </a:spcAft>
            </a:pPr>
            <a:endParaRPr lang="en-US" dirty="0">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Aviben is a family-owned and operated benefits administrator located in Cambridge, MN.  We take pride in providing excellent service to the hard-working individuals of our partnered employers.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You can find more information on our website,  </a:t>
            </a:r>
            <a:r>
              <a:rPr lang="en-US" sz="1800" u="sng" dirty="0">
                <a:solidFill>
                  <a:srgbClr val="0563C1"/>
                </a:solidFill>
                <a:effectLst/>
                <a:latin typeface="Calibri" panose="020F0502020204030204" pitchFamily="34" charset="0"/>
                <a:ea typeface="Calibri" panose="020F0502020204030204" pitchFamily="34" charset="0"/>
                <a:hlinkClick r:id="rId4"/>
              </a:rPr>
              <a:t>https://aviben.com</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Access your claims-eligible benefits in one place by logging into the Consumer Portal, </a:t>
            </a:r>
            <a:r>
              <a:rPr lang="en-US" sz="1800" u="sng" dirty="0">
                <a:solidFill>
                  <a:srgbClr val="0563C1"/>
                </a:solidFill>
                <a:effectLst/>
                <a:latin typeface="Calibri" panose="020F0502020204030204" pitchFamily="34" charset="0"/>
                <a:ea typeface="Calibri" panose="020F0502020204030204" pitchFamily="34" charset="0"/>
                <a:hlinkClick r:id="rId5"/>
              </a:rPr>
              <a:t>https://aviben.lh1ondemand.com/Login.aspx?ReturnUrl=%2f</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We look forward to working with you.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r>
              <a:rPr lang="en-US" sz="1800" dirty="0">
                <a:solidFill>
                  <a:srgbClr val="1F497D"/>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1F497D"/>
                </a:solidFill>
                <a:effectLst/>
                <a:latin typeface="Calibri" panose="020F0502020204030204" pitchFamily="34" charset="0"/>
                <a:ea typeface="Calibri" panose="020F0502020204030204" pitchFamily="34" charset="0"/>
              </a:rPr>
              <a:t>Aviben Benefits Administration</a:t>
            </a: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b="1" dirty="0">
                <a:solidFill>
                  <a:srgbClr val="1F497D"/>
                </a:solidFill>
                <a:effectLst/>
                <a:latin typeface="Calibri" panose="020F0502020204030204" pitchFamily="34" charset="0"/>
                <a:ea typeface="Calibri" panose="020F0502020204030204" pitchFamily="34" charset="0"/>
              </a:rPr>
              <a:t>1995 E Rum River Drive 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solidFill>
                  <a:srgbClr val="1F497D"/>
                </a:solidFill>
                <a:effectLst/>
                <a:latin typeface="Calibri" panose="020F0502020204030204" pitchFamily="34" charset="0"/>
                <a:ea typeface="Calibri" panose="020F0502020204030204" pitchFamily="34" charset="0"/>
              </a:rPr>
              <a:t>Cambridge, MN 55008</a:t>
            </a:r>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00987105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3274EE32-141C-48A0-84C2-43B8CA60FB37}"/>
              </a:ext>
            </a:extLst>
          </p:cNvPr>
          <p:cNvSpPr/>
          <p:nvPr/>
        </p:nvSpPr>
        <p:spPr bwMode="auto">
          <a:xfrm>
            <a:off x="0" y="6450018"/>
            <a:ext cx="9144000" cy="271988"/>
          </a:xfrm>
          <a:prstGeom prst="rect">
            <a:avLst/>
          </a:prstGeom>
          <a:solidFill>
            <a:srgbClr val="EDA23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xmlns="" id="{0E0A167B-8825-4D5E-8C41-9082C794269C}"/>
              </a:ext>
            </a:extLst>
          </p:cNvPr>
          <p:cNvSpPr/>
          <p:nvPr/>
        </p:nvSpPr>
        <p:spPr bwMode="auto">
          <a:xfrm>
            <a:off x="0" y="6586012"/>
            <a:ext cx="9144000" cy="271988"/>
          </a:xfrm>
          <a:prstGeom prst="rect">
            <a:avLst/>
          </a:prstGeom>
          <a:solidFill>
            <a:srgbClr val="0052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xmlns="" id="{F329C926-18A5-4CED-8ED5-90A08712D652}"/>
              </a:ext>
            </a:extLst>
          </p:cNvPr>
          <p:cNvSpPr/>
          <p:nvPr/>
        </p:nvSpPr>
        <p:spPr bwMode="auto">
          <a:xfrm>
            <a:off x="0" y="0"/>
            <a:ext cx="9144000" cy="135994"/>
          </a:xfrm>
          <a:prstGeom prst="rect">
            <a:avLst/>
          </a:prstGeom>
          <a:solidFill>
            <a:srgbClr val="0052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17" name="Title 1">
            <a:extLst>
              <a:ext uri="{FF2B5EF4-FFF2-40B4-BE49-F238E27FC236}">
                <a16:creationId xmlns:a16="http://schemas.microsoft.com/office/drawing/2014/main" xmlns="" id="{C5E3997E-0D1E-4738-9DA9-E60F40737851}"/>
              </a:ext>
            </a:extLst>
          </p:cNvPr>
          <p:cNvSpPr>
            <a:spLocks noGrp="1"/>
          </p:cNvSpPr>
          <p:nvPr>
            <p:ph type="title"/>
          </p:nvPr>
        </p:nvSpPr>
        <p:spPr>
          <a:xfrm>
            <a:off x="457200" y="118872"/>
            <a:ext cx="8229600" cy="1143000"/>
          </a:xfrm>
          <a:noFill/>
        </p:spPr>
        <p:txBody>
          <a:bodyPr>
            <a:normAutofit/>
          </a:bodyPr>
          <a:lstStyle/>
          <a:p>
            <a:pPr algn="ctr"/>
            <a:r>
              <a:rPr lang="en-US" b="1" dirty="0">
                <a:solidFill>
                  <a:srgbClr val="00529C"/>
                </a:solidFill>
                <a:cs typeface="Arial" panose="020B0604020202020204" pitchFamily="34" charset="0"/>
              </a:rPr>
              <a:t>Aviben Service Team</a:t>
            </a:r>
          </a:p>
        </p:txBody>
      </p:sp>
      <p:pic>
        <p:nvPicPr>
          <p:cNvPr id="16" name="Picture 15">
            <a:extLst>
              <a:ext uri="{FF2B5EF4-FFF2-40B4-BE49-F238E27FC236}">
                <a16:creationId xmlns:a16="http://schemas.microsoft.com/office/drawing/2014/main" xmlns="" id="{D9099FEA-5E8D-4DE0-B5CA-AA8EA5BB31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9467" y="5065601"/>
            <a:ext cx="2698443" cy="1248423"/>
          </a:xfrm>
          <a:prstGeom prst="rect">
            <a:avLst/>
          </a:prstGeom>
        </p:spPr>
      </p:pic>
      <p:sp>
        <p:nvSpPr>
          <p:cNvPr id="14" name="Rectangle 13">
            <a:extLst>
              <a:ext uri="{FF2B5EF4-FFF2-40B4-BE49-F238E27FC236}">
                <a16:creationId xmlns:a16="http://schemas.microsoft.com/office/drawing/2014/main" xmlns="" id="{EF9983A6-C6A5-1799-4D60-B861E3D83EE5}"/>
              </a:ext>
            </a:extLst>
          </p:cNvPr>
          <p:cNvSpPr/>
          <p:nvPr/>
        </p:nvSpPr>
        <p:spPr>
          <a:xfrm rot="872908">
            <a:off x="499491" y="952191"/>
            <a:ext cx="1237510" cy="923330"/>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p>
        </p:txBody>
      </p:sp>
      <p:sp>
        <p:nvSpPr>
          <p:cNvPr id="15" name="Rectangle 14">
            <a:extLst>
              <a:ext uri="{FF2B5EF4-FFF2-40B4-BE49-F238E27FC236}">
                <a16:creationId xmlns:a16="http://schemas.microsoft.com/office/drawing/2014/main" xmlns="" id="{0C1B0784-7BA8-2CED-BE60-0926388AF1E8}"/>
              </a:ext>
            </a:extLst>
          </p:cNvPr>
          <p:cNvSpPr/>
          <p:nvPr/>
        </p:nvSpPr>
        <p:spPr>
          <a:xfrm rot="1040630" flipH="1">
            <a:off x="1137682" y="1266129"/>
            <a:ext cx="885050" cy="923330"/>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p>
        </p:txBody>
      </p:sp>
      <p:sp>
        <p:nvSpPr>
          <p:cNvPr id="19" name="Rectangle 18">
            <a:extLst>
              <a:ext uri="{FF2B5EF4-FFF2-40B4-BE49-F238E27FC236}">
                <a16:creationId xmlns:a16="http://schemas.microsoft.com/office/drawing/2014/main" xmlns="" id="{09924C5D-C7C1-E314-453D-15E124559F6A}"/>
              </a:ext>
            </a:extLst>
          </p:cNvPr>
          <p:cNvSpPr/>
          <p:nvPr/>
        </p:nvSpPr>
        <p:spPr>
          <a:xfrm rot="20567399">
            <a:off x="381086" y="1298155"/>
            <a:ext cx="570215" cy="937429"/>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p>
        </p:txBody>
      </p:sp>
      <p:sp>
        <p:nvSpPr>
          <p:cNvPr id="21" name="TextBox 20">
            <a:extLst>
              <a:ext uri="{FF2B5EF4-FFF2-40B4-BE49-F238E27FC236}">
                <a16:creationId xmlns:a16="http://schemas.microsoft.com/office/drawing/2014/main" xmlns="" id="{1B509576-BCAB-4CC2-F573-1AEAF8CBFC72}"/>
              </a:ext>
            </a:extLst>
          </p:cNvPr>
          <p:cNvSpPr txBox="1"/>
          <p:nvPr/>
        </p:nvSpPr>
        <p:spPr>
          <a:xfrm>
            <a:off x="2190304" y="1169583"/>
            <a:ext cx="6422741" cy="5816977"/>
          </a:xfrm>
          <a:prstGeom prst="rect">
            <a:avLst/>
          </a:prstGeom>
          <a:noFill/>
        </p:spPr>
        <p:txBody>
          <a:bodyPr wrap="square" rtlCol="0">
            <a:spAutoFit/>
          </a:bodyPr>
          <a:lstStyle/>
          <a:p>
            <a:r>
              <a:rPr lang="en-US" sz="2000" dirty="0"/>
              <a:t>The Aviben Service Team is available from 7am – 6pm CST, Monday-Friday</a:t>
            </a:r>
          </a:p>
          <a:p>
            <a:endParaRPr lang="en-US" sz="2000" dirty="0"/>
          </a:p>
          <a:p>
            <a:r>
              <a:rPr lang="en-US" sz="2000" dirty="0"/>
              <a:t>If you have questions on your account, please reach out to the Aviben Service Team.  Our knowledgeable staff can help with a multitude of requests, including but not limited to the following:</a:t>
            </a:r>
          </a:p>
          <a:p>
            <a:endParaRPr lang="en-US" sz="2000" dirty="0"/>
          </a:p>
          <a:p>
            <a:pPr marL="285750" indent="-285750">
              <a:buFont typeface="Arial" panose="020B0604020202020204" pitchFamily="34" charset="0"/>
              <a:buChar char="•"/>
            </a:pPr>
            <a:r>
              <a:rPr lang="en-US" sz="2000" dirty="0"/>
              <a:t>Logging In</a:t>
            </a:r>
          </a:p>
          <a:p>
            <a:pPr marL="285750" indent="-285750">
              <a:buFont typeface="Arial" panose="020B0604020202020204" pitchFamily="34" charset="0"/>
              <a:buChar char="•"/>
            </a:pPr>
            <a:r>
              <a:rPr lang="en-US" sz="2000" dirty="0"/>
              <a:t>Password Resets</a:t>
            </a:r>
          </a:p>
          <a:p>
            <a:pPr marL="285750" indent="-285750">
              <a:buFont typeface="Arial" panose="020B0604020202020204" pitchFamily="34" charset="0"/>
              <a:buChar char="•"/>
            </a:pPr>
            <a:r>
              <a:rPr lang="en-US" sz="2000" dirty="0"/>
              <a:t>Account Information and Status</a:t>
            </a:r>
          </a:p>
          <a:p>
            <a:pPr marL="285750" indent="-285750">
              <a:buFont typeface="Arial" panose="020B0604020202020204" pitchFamily="34" charset="0"/>
              <a:buChar char="•"/>
            </a:pPr>
            <a:r>
              <a:rPr lang="en-US" sz="2000" dirty="0"/>
              <a:t>How to Submit a Claim</a:t>
            </a:r>
          </a:p>
          <a:p>
            <a:pPr marL="285750" indent="-285750">
              <a:buFont typeface="Arial" panose="020B0604020202020204" pitchFamily="34" charset="0"/>
              <a:buChar char="•"/>
            </a:pPr>
            <a:r>
              <a:rPr lang="en-US" sz="2000" dirty="0"/>
              <a:t>Checking Claim Status</a:t>
            </a:r>
          </a:p>
          <a:p>
            <a:pPr marL="285750" indent="-285750">
              <a:buFont typeface="Arial" panose="020B0604020202020204" pitchFamily="34" charset="0"/>
              <a:buChar char="•"/>
            </a:pPr>
            <a:r>
              <a:rPr lang="en-US" sz="2000" dirty="0"/>
              <a:t>Debit card questions </a:t>
            </a:r>
          </a:p>
          <a:p>
            <a:pPr marL="285750" indent="-285750">
              <a:buFont typeface="Arial" panose="020B0604020202020204" pitchFamily="34" charset="0"/>
              <a:buChar char="•"/>
            </a:pPr>
            <a:r>
              <a:rPr lang="en-US" sz="2000" dirty="0"/>
              <a:t>Eligible FSA purchases </a:t>
            </a:r>
          </a:p>
          <a:p>
            <a:pPr marL="285750" indent="-285750">
              <a:buFont typeface="Arial" panose="020B0604020202020204" pitchFamily="34" charset="0"/>
              <a:buChar char="•"/>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194964340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9290F739-46DE-4385-8C92-C018A2B7AF7C}"/>
              </a:ext>
            </a:extLst>
          </p:cNvPr>
          <p:cNvPicPr>
            <a:picLocks noChangeAspect="1"/>
          </p:cNvPicPr>
          <p:nvPr/>
        </p:nvPicPr>
        <p:blipFill>
          <a:blip r:embed="rId3"/>
          <a:stretch>
            <a:fillRect/>
          </a:stretch>
        </p:blipFill>
        <p:spPr>
          <a:xfrm>
            <a:off x="166562" y="1714500"/>
            <a:ext cx="3913135" cy="2357770"/>
          </a:xfrm>
          <a:prstGeom prst="rect">
            <a:avLst/>
          </a:prstGeom>
        </p:spPr>
      </p:pic>
      <p:sp>
        <p:nvSpPr>
          <p:cNvPr id="10" name="Rectangle 9">
            <a:extLst>
              <a:ext uri="{FF2B5EF4-FFF2-40B4-BE49-F238E27FC236}">
                <a16:creationId xmlns:a16="http://schemas.microsoft.com/office/drawing/2014/main" xmlns="" id="{0E0A167B-8825-4D5E-8C41-9082C794269C}"/>
              </a:ext>
            </a:extLst>
          </p:cNvPr>
          <p:cNvSpPr/>
          <p:nvPr/>
        </p:nvSpPr>
        <p:spPr bwMode="auto">
          <a:xfrm>
            <a:off x="0" y="6586012"/>
            <a:ext cx="9144000" cy="271988"/>
          </a:xfrm>
          <a:prstGeom prst="rect">
            <a:avLst/>
          </a:prstGeom>
          <a:solidFill>
            <a:srgbClr val="0052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xmlns="" id="{F329C926-18A5-4CED-8ED5-90A08712D652}"/>
              </a:ext>
            </a:extLst>
          </p:cNvPr>
          <p:cNvSpPr/>
          <p:nvPr/>
        </p:nvSpPr>
        <p:spPr bwMode="auto">
          <a:xfrm>
            <a:off x="0" y="0"/>
            <a:ext cx="9144000" cy="135994"/>
          </a:xfrm>
          <a:prstGeom prst="rect">
            <a:avLst/>
          </a:prstGeom>
          <a:solidFill>
            <a:srgbClr val="0052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17" name="Title 1">
            <a:extLst>
              <a:ext uri="{FF2B5EF4-FFF2-40B4-BE49-F238E27FC236}">
                <a16:creationId xmlns:a16="http://schemas.microsoft.com/office/drawing/2014/main" xmlns="" id="{C5E3997E-0D1E-4738-9DA9-E60F40737851}"/>
              </a:ext>
            </a:extLst>
          </p:cNvPr>
          <p:cNvSpPr>
            <a:spLocks noGrp="1"/>
          </p:cNvSpPr>
          <p:nvPr>
            <p:ph type="title"/>
          </p:nvPr>
        </p:nvSpPr>
        <p:spPr>
          <a:xfrm>
            <a:off x="457200" y="118872"/>
            <a:ext cx="8229600" cy="1143000"/>
          </a:xfrm>
          <a:noFill/>
        </p:spPr>
        <p:txBody>
          <a:bodyPr>
            <a:normAutofit/>
          </a:bodyPr>
          <a:lstStyle/>
          <a:p>
            <a:pPr algn="ctr"/>
            <a:r>
              <a:rPr lang="en-US" b="1" dirty="0">
                <a:solidFill>
                  <a:srgbClr val="00529C"/>
                </a:solidFill>
                <a:cs typeface="Arial" panose="020B0604020202020204" pitchFamily="34" charset="0"/>
              </a:rPr>
              <a:t>Get the Mobile App!</a:t>
            </a:r>
          </a:p>
        </p:txBody>
      </p:sp>
      <p:pic>
        <p:nvPicPr>
          <p:cNvPr id="6" name="Picture 5">
            <a:extLst>
              <a:ext uri="{FF2B5EF4-FFF2-40B4-BE49-F238E27FC236}">
                <a16:creationId xmlns:a16="http://schemas.microsoft.com/office/drawing/2014/main" xmlns="" id="{971D5289-BCBC-4E85-BAFF-0BF983A07992}"/>
              </a:ext>
            </a:extLst>
          </p:cNvPr>
          <p:cNvPicPr>
            <a:picLocks noChangeAspect="1"/>
          </p:cNvPicPr>
          <p:nvPr/>
        </p:nvPicPr>
        <p:blipFill>
          <a:blip r:embed="rId4"/>
          <a:stretch>
            <a:fillRect/>
          </a:stretch>
        </p:blipFill>
        <p:spPr>
          <a:xfrm>
            <a:off x="3903827" y="1143858"/>
            <a:ext cx="1881982" cy="4026308"/>
          </a:xfrm>
          <a:prstGeom prst="rect">
            <a:avLst/>
          </a:prstGeom>
        </p:spPr>
      </p:pic>
      <p:pic>
        <p:nvPicPr>
          <p:cNvPr id="3" name="Picture 2">
            <a:extLst>
              <a:ext uri="{FF2B5EF4-FFF2-40B4-BE49-F238E27FC236}">
                <a16:creationId xmlns:a16="http://schemas.microsoft.com/office/drawing/2014/main" xmlns="" id="{A09D6BE6-55A5-4D7D-AF28-F7D23DA8D360}"/>
              </a:ext>
            </a:extLst>
          </p:cNvPr>
          <p:cNvPicPr>
            <a:picLocks noChangeAspect="1"/>
          </p:cNvPicPr>
          <p:nvPr/>
        </p:nvPicPr>
        <p:blipFill>
          <a:blip r:embed="rId5"/>
          <a:stretch>
            <a:fillRect/>
          </a:stretch>
        </p:blipFill>
        <p:spPr>
          <a:xfrm>
            <a:off x="5413296" y="1949013"/>
            <a:ext cx="1877527" cy="3898026"/>
          </a:xfrm>
          <a:prstGeom prst="rect">
            <a:avLst/>
          </a:prstGeom>
        </p:spPr>
      </p:pic>
      <p:pic>
        <p:nvPicPr>
          <p:cNvPr id="8" name="Picture 7">
            <a:extLst>
              <a:ext uri="{FF2B5EF4-FFF2-40B4-BE49-F238E27FC236}">
                <a16:creationId xmlns:a16="http://schemas.microsoft.com/office/drawing/2014/main" xmlns="" id="{A4DED4F9-5830-424C-BAE7-1C7C0629CAD4}"/>
              </a:ext>
            </a:extLst>
          </p:cNvPr>
          <p:cNvPicPr>
            <a:picLocks noChangeAspect="1"/>
          </p:cNvPicPr>
          <p:nvPr/>
        </p:nvPicPr>
        <p:blipFill>
          <a:blip r:embed="rId6"/>
          <a:stretch>
            <a:fillRect/>
          </a:stretch>
        </p:blipFill>
        <p:spPr>
          <a:xfrm>
            <a:off x="6822246" y="2687986"/>
            <a:ext cx="1938980" cy="3898026"/>
          </a:xfrm>
          <a:prstGeom prst="rect">
            <a:avLst/>
          </a:prstGeom>
        </p:spPr>
      </p:pic>
      <p:pic>
        <p:nvPicPr>
          <p:cNvPr id="16" name="Picture 15">
            <a:extLst>
              <a:ext uri="{FF2B5EF4-FFF2-40B4-BE49-F238E27FC236}">
                <a16:creationId xmlns:a16="http://schemas.microsoft.com/office/drawing/2014/main" xmlns="" id="{D9099FEA-5E8D-4DE0-B5CA-AA8EA5BB31A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909" y="5007506"/>
            <a:ext cx="2698443" cy="1248423"/>
          </a:xfrm>
          <a:prstGeom prst="rect">
            <a:avLst/>
          </a:prstGeom>
        </p:spPr>
      </p:pic>
      <p:sp>
        <p:nvSpPr>
          <p:cNvPr id="18" name="Rectangle 17">
            <a:extLst>
              <a:ext uri="{FF2B5EF4-FFF2-40B4-BE49-F238E27FC236}">
                <a16:creationId xmlns:a16="http://schemas.microsoft.com/office/drawing/2014/main" xmlns="" id="{3274EE32-141C-48A0-84C2-43B8CA60FB37}"/>
              </a:ext>
            </a:extLst>
          </p:cNvPr>
          <p:cNvSpPr/>
          <p:nvPr/>
        </p:nvSpPr>
        <p:spPr bwMode="auto">
          <a:xfrm>
            <a:off x="0" y="6450018"/>
            <a:ext cx="9144000" cy="271988"/>
          </a:xfrm>
          <a:prstGeom prst="rect">
            <a:avLst/>
          </a:prstGeom>
          <a:solidFill>
            <a:srgbClr val="EDA23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49431870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3274EE32-141C-48A0-84C2-43B8CA60FB37}"/>
              </a:ext>
            </a:extLst>
          </p:cNvPr>
          <p:cNvSpPr/>
          <p:nvPr/>
        </p:nvSpPr>
        <p:spPr bwMode="auto">
          <a:xfrm>
            <a:off x="0" y="6450018"/>
            <a:ext cx="9144000" cy="271988"/>
          </a:xfrm>
          <a:prstGeom prst="rect">
            <a:avLst/>
          </a:prstGeom>
          <a:solidFill>
            <a:srgbClr val="EDA23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xmlns="" id="{0E0A167B-8825-4D5E-8C41-9082C794269C}"/>
              </a:ext>
            </a:extLst>
          </p:cNvPr>
          <p:cNvSpPr/>
          <p:nvPr/>
        </p:nvSpPr>
        <p:spPr bwMode="auto">
          <a:xfrm>
            <a:off x="0" y="6586012"/>
            <a:ext cx="9144000" cy="271988"/>
          </a:xfrm>
          <a:prstGeom prst="rect">
            <a:avLst/>
          </a:prstGeom>
          <a:solidFill>
            <a:srgbClr val="0052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xmlns="" id="{F329C926-18A5-4CED-8ED5-90A08712D652}"/>
              </a:ext>
            </a:extLst>
          </p:cNvPr>
          <p:cNvSpPr/>
          <p:nvPr/>
        </p:nvSpPr>
        <p:spPr bwMode="auto">
          <a:xfrm>
            <a:off x="0" y="0"/>
            <a:ext cx="9144000" cy="135994"/>
          </a:xfrm>
          <a:prstGeom prst="rect">
            <a:avLst/>
          </a:prstGeom>
          <a:solidFill>
            <a:srgbClr val="0052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17" name="Title 1">
            <a:extLst>
              <a:ext uri="{FF2B5EF4-FFF2-40B4-BE49-F238E27FC236}">
                <a16:creationId xmlns:a16="http://schemas.microsoft.com/office/drawing/2014/main" xmlns="" id="{C5E3997E-0D1E-4738-9DA9-E60F40737851}"/>
              </a:ext>
            </a:extLst>
          </p:cNvPr>
          <p:cNvSpPr>
            <a:spLocks noGrp="1"/>
          </p:cNvSpPr>
          <p:nvPr>
            <p:ph type="title"/>
          </p:nvPr>
        </p:nvSpPr>
        <p:spPr>
          <a:xfrm>
            <a:off x="457200" y="118872"/>
            <a:ext cx="8229600" cy="1143000"/>
          </a:xfrm>
          <a:noFill/>
        </p:spPr>
        <p:txBody>
          <a:bodyPr>
            <a:normAutofit/>
          </a:bodyPr>
          <a:lstStyle/>
          <a:p>
            <a:pPr algn="ctr"/>
            <a:r>
              <a:rPr lang="en-US" b="1" dirty="0">
                <a:solidFill>
                  <a:srgbClr val="00529C"/>
                </a:solidFill>
                <a:cs typeface="Arial" panose="020B0604020202020204" pitchFamily="34" charset="0"/>
              </a:rPr>
              <a:t>Mobile App</a:t>
            </a:r>
          </a:p>
        </p:txBody>
      </p:sp>
      <p:sp>
        <p:nvSpPr>
          <p:cNvPr id="2" name="TextBox 1">
            <a:extLst>
              <a:ext uri="{FF2B5EF4-FFF2-40B4-BE49-F238E27FC236}">
                <a16:creationId xmlns:a16="http://schemas.microsoft.com/office/drawing/2014/main" xmlns="" id="{B985F373-4326-31CB-D45B-FBEDFC27255E}"/>
              </a:ext>
            </a:extLst>
          </p:cNvPr>
          <p:cNvSpPr txBox="1"/>
          <p:nvPr/>
        </p:nvSpPr>
        <p:spPr>
          <a:xfrm>
            <a:off x="244549" y="1258999"/>
            <a:ext cx="8229600" cy="1877437"/>
          </a:xfrm>
          <a:prstGeom prst="rect">
            <a:avLst/>
          </a:prstGeom>
          <a:noFill/>
        </p:spPr>
        <p:txBody>
          <a:bodyPr wrap="square" rtlCol="0">
            <a:spAutoFit/>
          </a:bodyPr>
          <a:lstStyle/>
          <a:p>
            <a:pPr algn="l"/>
            <a:r>
              <a:rPr lang="en-US" sz="1600" b="1" i="0" u="none" strike="noStrike" baseline="0" dirty="0">
                <a:solidFill>
                  <a:srgbClr val="000000"/>
                </a:solidFill>
                <a:latin typeface="TimesNewRomanPS-BoldMT"/>
              </a:rPr>
              <a:t>Get the Aviben Mobile App Here:</a:t>
            </a:r>
          </a:p>
          <a:p>
            <a:pPr algn="l"/>
            <a:r>
              <a:rPr lang="en-US" sz="1600" b="0" i="0" u="none" strike="noStrike" baseline="0" dirty="0">
                <a:solidFill>
                  <a:srgbClr val="FF0000"/>
                </a:solidFill>
                <a:latin typeface="TimesNewRomanPSMT"/>
              </a:rPr>
              <a:t>Apple Store</a:t>
            </a:r>
          </a:p>
          <a:p>
            <a:pPr algn="l"/>
            <a:r>
              <a:rPr lang="en-US" sz="1600" b="0" i="0" u="sng" strike="noStrike" baseline="0" dirty="0">
                <a:solidFill>
                  <a:srgbClr val="0070C0"/>
                </a:solidFill>
                <a:latin typeface="TimesNewRomanPSMT"/>
              </a:rPr>
              <a:t>https://apps.apple.com/us/app/aviben-benefits-administrator/id1535083844</a:t>
            </a:r>
          </a:p>
          <a:p>
            <a:pPr algn="l"/>
            <a:r>
              <a:rPr lang="en-US" sz="1600" b="0" i="0" u="none" strike="noStrike" baseline="0" dirty="0">
                <a:solidFill>
                  <a:srgbClr val="FF0000"/>
                </a:solidFill>
                <a:latin typeface="TimesNewRomanPSMT"/>
              </a:rPr>
              <a:t>Google Play</a:t>
            </a:r>
          </a:p>
          <a:p>
            <a:pPr algn="l"/>
            <a:r>
              <a:rPr lang="en-US" sz="1600" b="0" i="0" u="none" strike="noStrike" baseline="0" dirty="0">
                <a:solidFill>
                  <a:srgbClr val="0000FF"/>
                </a:solidFill>
                <a:latin typeface="TimesNewRomanPSMT"/>
                <a:hlinkClick r:id="rId3"/>
              </a:rPr>
              <a:t>https://play.google.com/store/apps/details?id=com.lighthouse1.mobilebenefits.esn</a:t>
            </a:r>
            <a:endParaRPr lang="en-US" sz="1600" b="0" i="0" u="none" strike="noStrike" baseline="0" dirty="0">
              <a:solidFill>
                <a:srgbClr val="0000FF"/>
              </a:solidFill>
              <a:latin typeface="TimesNewRomanPSMT"/>
            </a:endParaRPr>
          </a:p>
          <a:p>
            <a:pPr algn="l"/>
            <a:endParaRPr lang="en-US" dirty="0">
              <a:solidFill>
                <a:srgbClr val="0000FF"/>
              </a:solidFill>
              <a:latin typeface="TimesNewRomanPSMT"/>
            </a:endParaRPr>
          </a:p>
          <a:p>
            <a:pPr algn="l"/>
            <a:endParaRPr lang="en-US" dirty="0"/>
          </a:p>
        </p:txBody>
      </p:sp>
      <p:pic>
        <p:nvPicPr>
          <p:cNvPr id="7" name="Picture 6">
            <a:extLst>
              <a:ext uri="{FF2B5EF4-FFF2-40B4-BE49-F238E27FC236}">
                <a16:creationId xmlns:a16="http://schemas.microsoft.com/office/drawing/2014/main" xmlns="" id="{DE38A032-9DB3-D512-A1FB-18A7AC671166}"/>
              </a:ext>
            </a:extLst>
          </p:cNvPr>
          <p:cNvPicPr>
            <a:picLocks noChangeAspect="1"/>
          </p:cNvPicPr>
          <p:nvPr/>
        </p:nvPicPr>
        <p:blipFill>
          <a:blip r:embed="rId4"/>
          <a:stretch>
            <a:fillRect/>
          </a:stretch>
        </p:blipFill>
        <p:spPr>
          <a:xfrm>
            <a:off x="340242" y="2974808"/>
            <a:ext cx="7240772" cy="3078541"/>
          </a:xfrm>
          <a:prstGeom prst="rect">
            <a:avLst/>
          </a:prstGeom>
        </p:spPr>
      </p:pic>
      <p:pic>
        <p:nvPicPr>
          <p:cNvPr id="16" name="Picture 15">
            <a:extLst>
              <a:ext uri="{FF2B5EF4-FFF2-40B4-BE49-F238E27FC236}">
                <a16:creationId xmlns:a16="http://schemas.microsoft.com/office/drawing/2014/main" xmlns="" id="{D9099FEA-5E8D-4DE0-B5CA-AA8EA5BB31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8357" y="5003260"/>
            <a:ext cx="2698443" cy="1248423"/>
          </a:xfrm>
          <a:prstGeom prst="rect">
            <a:avLst/>
          </a:prstGeom>
        </p:spPr>
      </p:pic>
    </p:spTree>
    <p:extLst>
      <p:ext uri="{BB962C8B-B14F-4D97-AF65-F5344CB8AC3E}">
        <p14:creationId xmlns:p14="http://schemas.microsoft.com/office/powerpoint/2010/main" val="387473467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3274EE32-141C-48A0-84C2-43B8CA60FB37}"/>
              </a:ext>
            </a:extLst>
          </p:cNvPr>
          <p:cNvSpPr/>
          <p:nvPr/>
        </p:nvSpPr>
        <p:spPr bwMode="auto">
          <a:xfrm>
            <a:off x="0" y="6450018"/>
            <a:ext cx="9144000" cy="271988"/>
          </a:xfrm>
          <a:prstGeom prst="rect">
            <a:avLst/>
          </a:prstGeom>
          <a:solidFill>
            <a:srgbClr val="EDA23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xmlns="" id="{0E0A167B-8825-4D5E-8C41-9082C794269C}"/>
              </a:ext>
            </a:extLst>
          </p:cNvPr>
          <p:cNvSpPr/>
          <p:nvPr/>
        </p:nvSpPr>
        <p:spPr bwMode="auto">
          <a:xfrm>
            <a:off x="0" y="6586012"/>
            <a:ext cx="9144000" cy="271988"/>
          </a:xfrm>
          <a:prstGeom prst="rect">
            <a:avLst/>
          </a:prstGeom>
          <a:solidFill>
            <a:srgbClr val="0052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xmlns="" id="{F329C926-18A5-4CED-8ED5-90A08712D652}"/>
              </a:ext>
            </a:extLst>
          </p:cNvPr>
          <p:cNvSpPr/>
          <p:nvPr/>
        </p:nvSpPr>
        <p:spPr bwMode="auto">
          <a:xfrm>
            <a:off x="0" y="0"/>
            <a:ext cx="9144000" cy="135994"/>
          </a:xfrm>
          <a:prstGeom prst="rect">
            <a:avLst/>
          </a:prstGeom>
          <a:solidFill>
            <a:srgbClr val="0052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17" name="Title 1">
            <a:extLst>
              <a:ext uri="{FF2B5EF4-FFF2-40B4-BE49-F238E27FC236}">
                <a16:creationId xmlns:a16="http://schemas.microsoft.com/office/drawing/2014/main" xmlns="" id="{C5E3997E-0D1E-4738-9DA9-E60F40737851}"/>
              </a:ext>
            </a:extLst>
          </p:cNvPr>
          <p:cNvSpPr>
            <a:spLocks noGrp="1"/>
          </p:cNvSpPr>
          <p:nvPr>
            <p:ph type="title"/>
          </p:nvPr>
        </p:nvSpPr>
        <p:spPr>
          <a:xfrm>
            <a:off x="457200" y="118871"/>
            <a:ext cx="8229600" cy="1467557"/>
          </a:xfrm>
          <a:noFill/>
        </p:spPr>
        <p:txBody>
          <a:bodyPr>
            <a:normAutofit fontScale="90000"/>
          </a:bodyPr>
          <a:lstStyle/>
          <a:p>
            <a:pPr algn="ctr"/>
            <a:r>
              <a:rPr lang="en-US" b="1" dirty="0">
                <a:solidFill>
                  <a:srgbClr val="00529C"/>
                </a:solidFill>
                <a:cs typeface="Arial" panose="020B0604020202020204" pitchFamily="34" charset="0"/>
              </a:rPr>
              <a:t/>
            </a:r>
            <a:br>
              <a:rPr lang="en-US" b="1" dirty="0">
                <a:solidFill>
                  <a:srgbClr val="00529C"/>
                </a:solidFill>
                <a:cs typeface="Arial" panose="020B0604020202020204" pitchFamily="34" charset="0"/>
              </a:rPr>
            </a:br>
            <a:r>
              <a:rPr lang="en-US" b="1" dirty="0">
                <a:solidFill>
                  <a:srgbClr val="00529C"/>
                </a:solidFill>
                <a:cs typeface="Arial" panose="020B0604020202020204" pitchFamily="34" charset="0"/>
              </a:rPr>
              <a:t>Consumer Task List</a:t>
            </a:r>
            <a:br>
              <a:rPr lang="en-US" b="1" dirty="0">
                <a:solidFill>
                  <a:srgbClr val="00529C"/>
                </a:solidFill>
                <a:cs typeface="Arial" panose="020B0604020202020204" pitchFamily="34" charset="0"/>
              </a:rPr>
            </a:br>
            <a:r>
              <a:rPr lang="en-US" sz="3600" b="1" dirty="0">
                <a:solidFill>
                  <a:schemeClr val="accent1">
                    <a:lumMod val="75000"/>
                  </a:schemeClr>
                </a:solidFill>
                <a:cs typeface="Arial" panose="020B0604020202020204" pitchFamily="34" charset="0"/>
              </a:rPr>
              <a:t>Log in to see outstanding tasks</a:t>
            </a:r>
          </a:p>
        </p:txBody>
      </p:sp>
      <p:pic>
        <p:nvPicPr>
          <p:cNvPr id="16" name="Picture 15">
            <a:extLst>
              <a:ext uri="{FF2B5EF4-FFF2-40B4-BE49-F238E27FC236}">
                <a16:creationId xmlns:a16="http://schemas.microsoft.com/office/drawing/2014/main" xmlns="" id="{D9099FEA-5E8D-4DE0-B5CA-AA8EA5BB31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9467" y="5065601"/>
            <a:ext cx="2698443" cy="1248423"/>
          </a:xfrm>
          <a:prstGeom prst="rect">
            <a:avLst/>
          </a:prstGeom>
        </p:spPr>
      </p:pic>
      <p:pic>
        <p:nvPicPr>
          <p:cNvPr id="5" name="Picture 4">
            <a:extLst>
              <a:ext uri="{FF2B5EF4-FFF2-40B4-BE49-F238E27FC236}">
                <a16:creationId xmlns:a16="http://schemas.microsoft.com/office/drawing/2014/main" xmlns="" id="{062BA33E-1707-4452-86A8-D2E2B15B0DF0}"/>
              </a:ext>
            </a:extLst>
          </p:cNvPr>
          <p:cNvPicPr>
            <a:picLocks noChangeAspect="1"/>
          </p:cNvPicPr>
          <p:nvPr/>
        </p:nvPicPr>
        <p:blipFill>
          <a:blip r:embed="rId4"/>
          <a:stretch>
            <a:fillRect/>
          </a:stretch>
        </p:blipFill>
        <p:spPr>
          <a:xfrm>
            <a:off x="306860" y="2140026"/>
            <a:ext cx="8401050" cy="2619375"/>
          </a:xfrm>
          <a:prstGeom prst="rect">
            <a:avLst/>
          </a:prstGeom>
        </p:spPr>
      </p:pic>
      <p:sp>
        <p:nvSpPr>
          <p:cNvPr id="3" name="Oval 2">
            <a:extLst>
              <a:ext uri="{FF2B5EF4-FFF2-40B4-BE49-F238E27FC236}">
                <a16:creationId xmlns:a16="http://schemas.microsoft.com/office/drawing/2014/main" xmlns="" id="{06103608-589C-5977-FCD6-55DA78CC0CF4}"/>
              </a:ext>
            </a:extLst>
          </p:cNvPr>
          <p:cNvSpPr/>
          <p:nvPr/>
        </p:nvSpPr>
        <p:spPr>
          <a:xfrm>
            <a:off x="66101" y="2710148"/>
            <a:ext cx="4274545" cy="12889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5983942A-A897-03A1-DD52-DB73690BDACF}"/>
              </a:ext>
            </a:extLst>
          </p:cNvPr>
          <p:cNvSpPr txBox="1"/>
          <p:nvPr/>
        </p:nvSpPr>
        <p:spPr>
          <a:xfrm>
            <a:off x="4803354" y="3354634"/>
            <a:ext cx="3904556" cy="1846659"/>
          </a:xfrm>
          <a:prstGeom prst="rect">
            <a:avLst/>
          </a:prstGeom>
          <a:noFill/>
        </p:spPr>
        <p:txBody>
          <a:bodyPr wrap="square" rtlCol="0">
            <a:spAutoFit/>
          </a:bodyPr>
          <a:lstStyle/>
          <a:p>
            <a:endParaRPr lang="en-US" dirty="0"/>
          </a:p>
          <a:p>
            <a:r>
              <a:rPr lang="en-US" sz="2400" dirty="0"/>
              <a:t>If the information is not provided, your claim may be denied and/or your debit card may be suspended. </a:t>
            </a:r>
          </a:p>
        </p:txBody>
      </p:sp>
    </p:spTree>
    <p:extLst>
      <p:ext uri="{BB962C8B-B14F-4D97-AF65-F5344CB8AC3E}">
        <p14:creationId xmlns:p14="http://schemas.microsoft.com/office/powerpoint/2010/main" val="29416015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3274EE32-141C-48A0-84C2-43B8CA60FB37}"/>
              </a:ext>
            </a:extLst>
          </p:cNvPr>
          <p:cNvSpPr/>
          <p:nvPr/>
        </p:nvSpPr>
        <p:spPr bwMode="auto">
          <a:xfrm>
            <a:off x="0" y="6450018"/>
            <a:ext cx="9144000" cy="271988"/>
          </a:xfrm>
          <a:prstGeom prst="rect">
            <a:avLst/>
          </a:prstGeom>
          <a:solidFill>
            <a:srgbClr val="EDA23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xmlns="" id="{0E0A167B-8825-4D5E-8C41-9082C794269C}"/>
              </a:ext>
            </a:extLst>
          </p:cNvPr>
          <p:cNvSpPr/>
          <p:nvPr/>
        </p:nvSpPr>
        <p:spPr bwMode="auto">
          <a:xfrm>
            <a:off x="0" y="6586012"/>
            <a:ext cx="9144000" cy="271988"/>
          </a:xfrm>
          <a:prstGeom prst="rect">
            <a:avLst/>
          </a:prstGeom>
          <a:solidFill>
            <a:srgbClr val="0052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xmlns="" id="{F329C926-18A5-4CED-8ED5-90A08712D652}"/>
              </a:ext>
            </a:extLst>
          </p:cNvPr>
          <p:cNvSpPr/>
          <p:nvPr/>
        </p:nvSpPr>
        <p:spPr bwMode="auto">
          <a:xfrm>
            <a:off x="0" y="0"/>
            <a:ext cx="9144000" cy="135994"/>
          </a:xfrm>
          <a:prstGeom prst="rect">
            <a:avLst/>
          </a:prstGeom>
          <a:solidFill>
            <a:srgbClr val="0052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chemeClr val="tx1"/>
              </a:solidFill>
              <a:effectLst/>
              <a:latin typeface="Arial" charset="0"/>
            </a:endParaRPr>
          </a:p>
        </p:txBody>
      </p:sp>
      <p:sp>
        <p:nvSpPr>
          <p:cNvPr id="17" name="Title 1">
            <a:extLst>
              <a:ext uri="{FF2B5EF4-FFF2-40B4-BE49-F238E27FC236}">
                <a16:creationId xmlns:a16="http://schemas.microsoft.com/office/drawing/2014/main" xmlns="" id="{C5E3997E-0D1E-4738-9DA9-E60F40737851}"/>
              </a:ext>
            </a:extLst>
          </p:cNvPr>
          <p:cNvSpPr>
            <a:spLocks noGrp="1"/>
          </p:cNvSpPr>
          <p:nvPr>
            <p:ph type="title"/>
          </p:nvPr>
        </p:nvSpPr>
        <p:spPr>
          <a:xfrm>
            <a:off x="457200" y="118872"/>
            <a:ext cx="8229600" cy="1143000"/>
          </a:xfrm>
          <a:noFill/>
        </p:spPr>
        <p:txBody>
          <a:bodyPr>
            <a:normAutofit/>
          </a:bodyPr>
          <a:lstStyle/>
          <a:p>
            <a:pPr algn="ctr"/>
            <a:r>
              <a:rPr lang="en-US" b="1" dirty="0">
                <a:solidFill>
                  <a:srgbClr val="00529C"/>
                </a:solidFill>
                <a:cs typeface="Arial" panose="020B0604020202020204" pitchFamily="34" charset="0"/>
              </a:rPr>
              <a:t>Health Scanner</a:t>
            </a:r>
          </a:p>
        </p:txBody>
      </p:sp>
      <p:pic>
        <p:nvPicPr>
          <p:cNvPr id="16" name="Picture 15">
            <a:extLst>
              <a:ext uri="{FF2B5EF4-FFF2-40B4-BE49-F238E27FC236}">
                <a16:creationId xmlns:a16="http://schemas.microsoft.com/office/drawing/2014/main" xmlns="" id="{D9099FEA-5E8D-4DE0-B5CA-AA8EA5BB31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9467" y="5065601"/>
            <a:ext cx="2698443" cy="1248423"/>
          </a:xfrm>
          <a:prstGeom prst="rect">
            <a:avLst/>
          </a:prstGeom>
        </p:spPr>
      </p:pic>
      <p:sp>
        <p:nvSpPr>
          <p:cNvPr id="2" name="TextBox 1">
            <a:extLst>
              <a:ext uri="{FF2B5EF4-FFF2-40B4-BE49-F238E27FC236}">
                <a16:creationId xmlns:a16="http://schemas.microsoft.com/office/drawing/2014/main" xmlns="" id="{B013B030-1A72-4F51-818A-B8B643D1AB58}"/>
              </a:ext>
            </a:extLst>
          </p:cNvPr>
          <p:cNvSpPr txBox="1"/>
          <p:nvPr/>
        </p:nvSpPr>
        <p:spPr>
          <a:xfrm>
            <a:off x="165253" y="1557081"/>
            <a:ext cx="8791460" cy="1538883"/>
          </a:xfrm>
          <a:prstGeom prst="rect">
            <a:avLst/>
          </a:prstGeom>
          <a:noFill/>
        </p:spPr>
        <p:txBody>
          <a:bodyPr wrap="square" rtlCol="0">
            <a:spAutoFit/>
          </a:bodyPr>
          <a:lstStyle/>
          <a:p>
            <a:pPr algn="ctr"/>
            <a:r>
              <a:rPr lang="en-US" sz="4000" dirty="0">
                <a:solidFill>
                  <a:schemeClr val="accent2">
                    <a:lumMod val="75000"/>
                  </a:schemeClr>
                </a:solidFill>
              </a:rPr>
              <a:t>Exciting Feature!!</a:t>
            </a:r>
          </a:p>
          <a:p>
            <a:endParaRPr lang="en-US" dirty="0"/>
          </a:p>
          <a:p>
            <a:pPr algn="ctr"/>
            <a:r>
              <a:rPr lang="en-US" dirty="0"/>
              <a:t>You can now use your mobile app to scan barcodes &amp; see if the item is FSA eligible</a:t>
            </a:r>
          </a:p>
          <a:p>
            <a:pPr algn="ctr"/>
            <a:r>
              <a:rPr lang="en-US" dirty="0"/>
              <a:t> right in the store!</a:t>
            </a:r>
          </a:p>
        </p:txBody>
      </p:sp>
      <p:sp>
        <p:nvSpPr>
          <p:cNvPr id="20" name="AutoShape 2">
            <a:extLst>
              <a:ext uri="{FF2B5EF4-FFF2-40B4-BE49-F238E27FC236}">
                <a16:creationId xmlns:a16="http://schemas.microsoft.com/office/drawing/2014/main" xmlns="" id="{0DAB1E2B-C872-4350-8EDA-2152E5F91E14}"/>
              </a:ext>
            </a:extLst>
          </p:cNvPr>
          <p:cNvSpPr>
            <a:spLocks noChangeAspect="1" noChangeArrowheads="1"/>
          </p:cNvSpPr>
          <p:nvPr/>
        </p:nvSpPr>
        <p:spPr bwMode="auto">
          <a:xfrm>
            <a:off x="4419599" y="3276599"/>
            <a:ext cx="2698443" cy="269844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4" name="Picture 23" descr="Chart, funnel chart&#10;&#10;Description automatically generated">
            <a:extLst>
              <a:ext uri="{FF2B5EF4-FFF2-40B4-BE49-F238E27FC236}">
                <a16:creationId xmlns:a16="http://schemas.microsoft.com/office/drawing/2014/main" xmlns="" id="{7EFB1418-BB2A-4E2F-B87A-959C0076FB1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3443941" y="3140605"/>
            <a:ext cx="2392510" cy="2392510"/>
          </a:xfrm>
          <a:prstGeom prst="rect">
            <a:avLst/>
          </a:prstGeom>
        </p:spPr>
      </p:pic>
      <p:sp>
        <p:nvSpPr>
          <p:cNvPr id="25" name="TextBox 24">
            <a:extLst>
              <a:ext uri="{FF2B5EF4-FFF2-40B4-BE49-F238E27FC236}">
                <a16:creationId xmlns:a16="http://schemas.microsoft.com/office/drawing/2014/main" xmlns="" id="{58604715-8989-4754-AB6A-31EF14075BB1}"/>
              </a:ext>
            </a:extLst>
          </p:cNvPr>
          <p:cNvSpPr txBox="1"/>
          <p:nvPr/>
        </p:nvSpPr>
        <p:spPr>
          <a:xfrm>
            <a:off x="3896038" y="5754175"/>
            <a:ext cx="1625600" cy="507831"/>
          </a:xfrm>
          <a:prstGeom prst="rect">
            <a:avLst/>
          </a:prstGeom>
          <a:noFill/>
        </p:spPr>
        <p:txBody>
          <a:bodyPr wrap="square" rtlCol="0">
            <a:spAutoFit/>
          </a:bodyPr>
          <a:lstStyle/>
          <a:p>
            <a:r>
              <a:rPr lang="en-US" sz="900" dirty="0">
                <a:hlinkClick r:id="rId5" tooltip="http://www.mshba.com/vb/t31700.html"/>
              </a:rPr>
              <a:t>This Photo</a:t>
            </a:r>
            <a:r>
              <a:rPr lang="en-US" sz="900" dirty="0"/>
              <a:t> by Unknown Author is licensed under </a:t>
            </a:r>
            <a:r>
              <a:rPr lang="en-US" sz="900" dirty="0">
                <a:hlinkClick r:id="rId6" tooltip="https://creativecommons.org/licenses/by-sa/3.0/"/>
              </a:rPr>
              <a:t>CC BY-SA</a:t>
            </a:r>
            <a:endParaRPr lang="en-US" sz="900" dirty="0"/>
          </a:p>
        </p:txBody>
      </p:sp>
    </p:spTree>
    <p:extLst>
      <p:ext uri="{BB962C8B-B14F-4D97-AF65-F5344CB8AC3E}">
        <p14:creationId xmlns:p14="http://schemas.microsoft.com/office/powerpoint/2010/main" val="3424300460"/>
      </p:ext>
    </p:extLst>
  </p:cSld>
  <p:clrMapOvr>
    <a:masterClrMapping/>
  </p:clrMapOvr>
  <p:transition spd="slow">
    <p:push dir="u"/>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3681</TotalTime>
  <Words>949</Words>
  <Application>Microsoft Office PowerPoint</Application>
  <PresentationFormat>On-screen Show (4:3)</PresentationFormat>
  <Paragraphs>179</Paragraphs>
  <Slides>18</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Times New Roman</vt:lpstr>
      <vt:lpstr>TimesNewRomanPS-BoldMT</vt:lpstr>
      <vt:lpstr>TimesNewRomanPSMT</vt:lpstr>
      <vt:lpstr>Wingdings</vt:lpstr>
      <vt:lpstr>Office Theme</vt:lpstr>
      <vt:lpstr>PowerPoint Presentation</vt:lpstr>
      <vt:lpstr>PowerPoint Presentation</vt:lpstr>
      <vt:lpstr> </vt:lpstr>
      <vt:lpstr>Welcome to Aviben</vt:lpstr>
      <vt:lpstr>Aviben Service Team</vt:lpstr>
      <vt:lpstr>Get the Mobile App!</vt:lpstr>
      <vt:lpstr>Mobile App</vt:lpstr>
      <vt:lpstr> Consumer Task List Log in to see outstanding tasks</vt:lpstr>
      <vt:lpstr>Health Scanner</vt:lpstr>
      <vt:lpstr>Health Shopper</vt:lpstr>
      <vt:lpstr>Health Benefit Cards</vt:lpstr>
      <vt:lpstr>New Virtual Assistant</vt:lpstr>
      <vt:lpstr>Open Enrollment Consumer Portal Login</vt:lpstr>
      <vt:lpstr>Consumer Portal Login</vt:lpstr>
      <vt:lpstr>Employer Sponsored Benefits</vt:lpstr>
      <vt:lpstr> Flex Enrollment $$$</vt:lpstr>
      <vt:lpstr>Claims How do I use my funds?</vt:lpstr>
      <vt:lpstr> 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Smith</dc:creator>
  <cp:lastModifiedBy>Microsoft account</cp:lastModifiedBy>
  <cp:revision>94</cp:revision>
  <dcterms:created xsi:type="dcterms:W3CDTF">2020-07-24T13:51:03Z</dcterms:created>
  <dcterms:modified xsi:type="dcterms:W3CDTF">2023-10-31T18:16:47Z</dcterms:modified>
</cp:coreProperties>
</file>